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8.jpg" ContentType="image/jpe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6951542" r:id="rId3"/>
    <p:sldId id="6951760" r:id="rId4"/>
    <p:sldId id="6951784" r:id="rId5"/>
    <p:sldId id="6951770" r:id="rId6"/>
    <p:sldId id="6951761" r:id="rId7"/>
    <p:sldId id="6951774" r:id="rId8"/>
    <p:sldId id="6951772" r:id="rId9"/>
    <p:sldId id="6951777" r:id="rId10"/>
    <p:sldId id="6951781" r:id="rId11"/>
    <p:sldId id="6951779" r:id="rId12"/>
    <p:sldId id="6951780" r:id="rId13"/>
    <p:sldId id="2723" r:id="rId14"/>
    <p:sldId id="315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358940-C369-4563-BE27-AB0021AB23B8}">
          <p14:sldIdLst>
            <p14:sldId id="256"/>
            <p14:sldId id="6951542"/>
            <p14:sldId id="6951760"/>
            <p14:sldId id="6951784"/>
            <p14:sldId id="6951770"/>
            <p14:sldId id="6951761"/>
            <p14:sldId id="6951774"/>
            <p14:sldId id="6951772"/>
            <p14:sldId id="6951777"/>
            <p14:sldId id="6951781"/>
            <p14:sldId id="6951779"/>
            <p14:sldId id="6951780"/>
            <p14:sldId id="2723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279E64-CE22-800C-5A26-C9B8FF951491}" name="Chavis Chen(陈驰)" initials="CC" userId="S::chavis.chen@QUECTEL.COM::af96cf9c-2c11-43de-880e-a977789aa6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121"/>
    <a:srgbClr val="C4BD97"/>
    <a:srgbClr val="FBFAF7"/>
    <a:srgbClr val="EEECE1"/>
    <a:srgbClr val="F80804"/>
    <a:srgbClr val="6C6C6C"/>
    <a:srgbClr val="252525"/>
    <a:srgbClr val="1BCC60"/>
    <a:srgbClr val="636363"/>
    <a:srgbClr val="FF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4660"/>
  </p:normalViewPr>
  <p:slideViewPr>
    <p:cSldViewPr>
      <p:cViewPr varScale="1">
        <p:scale>
          <a:sx n="101" d="100"/>
          <a:sy n="101" d="100"/>
        </p:scale>
        <p:origin x="138" y="59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E9165-6526-49C4-B6D3-F4C8DEDE561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9E374-2E78-44EF-BFA4-D99AF3B5C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8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4C25-01DC-40B2-822A-78EDD76913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1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4C25-01DC-40B2-822A-78EDD76913A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2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9E374-2E78-44EF-BFA4-D99AF3B5C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8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4C25-01DC-40B2-822A-78EDD76913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968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4C25-01DC-40B2-822A-78EDD76913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278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4C25-01DC-40B2-822A-78EDD76913A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16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F4C25-01DC-40B2-822A-78EDD76913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66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9E374-2E78-44EF-BFA4-D99AF3B5C1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7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39058" y="2305634"/>
            <a:ext cx="4913883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6C6C6C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83723" y="6190486"/>
            <a:ext cx="2087879" cy="667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70007" y="491697"/>
            <a:ext cx="1901952" cy="298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8224" y="1545336"/>
            <a:ext cx="8221980" cy="4875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666744" y="2851404"/>
            <a:ext cx="96011" cy="94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813047" y="2851404"/>
            <a:ext cx="99060" cy="944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703064" y="2127504"/>
            <a:ext cx="92963" cy="91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8ED22-CB60-4780-AF07-D365AD5D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462029-70A5-4D8D-ACDE-01E30868F2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05543D-4565-4E0A-8F78-100BA4AC78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6E8A42-F53F-4806-8025-73E662F8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8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3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17804" y="260923"/>
            <a:ext cx="2846971" cy="964077"/>
          </a:xfrm>
          <a:prstGeom prst="rect">
            <a:avLst/>
          </a:prstGeom>
        </p:spPr>
      </p:pic>
      <p:pic>
        <p:nvPicPr>
          <p:cNvPr id="56" name="Picture 14" descr="Shape&#10;&#10;Description automatically generated with medium confidenc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8307" y="5574972"/>
            <a:ext cx="3018336" cy="1022106"/>
          </a:xfrm>
          <a:prstGeom prst="rect">
            <a:avLst/>
          </a:prstGeom>
        </p:spPr>
      </p:pic>
      <p:pic>
        <p:nvPicPr>
          <p:cNvPr id="57" name="Picture 8" descr="A picture containing tex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2572" y="3904875"/>
            <a:ext cx="1959428" cy="1959428"/>
          </a:xfrm>
          <a:prstGeom prst="rect">
            <a:avLst/>
          </a:prstGeom>
        </p:spPr>
      </p:pic>
      <p:pic>
        <p:nvPicPr>
          <p:cNvPr id="58" name="Picture 6" descr="A picture containing person, outdoor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3729" y="5862689"/>
            <a:ext cx="995311" cy="995311"/>
          </a:xfrm>
          <a:prstGeom prst="rect">
            <a:avLst/>
          </a:prstGeom>
        </p:spPr>
      </p:pic>
      <p:pic>
        <p:nvPicPr>
          <p:cNvPr id="59" name="Picture 4" descr="A picture containing text, person, electronics&#10;&#10;Description automatically generated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54472" y="979713"/>
            <a:ext cx="1957814" cy="1957814"/>
          </a:xfrm>
          <a:prstGeom prst="rect">
            <a:avLst/>
          </a:prstGeom>
        </p:spPr>
      </p:pic>
      <p:sp>
        <p:nvSpPr>
          <p:cNvPr id="60" name="Rectangle 16"/>
          <p:cNvSpPr/>
          <p:nvPr userDrawn="1"/>
        </p:nvSpPr>
        <p:spPr>
          <a:xfrm>
            <a:off x="10232572" y="0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1" name="Rectangle 18"/>
          <p:cNvSpPr/>
          <p:nvPr userDrawn="1"/>
        </p:nvSpPr>
        <p:spPr>
          <a:xfrm>
            <a:off x="11212286" y="0"/>
            <a:ext cx="97971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2" name="Rectangle 22"/>
          <p:cNvSpPr/>
          <p:nvPr userDrawn="1"/>
        </p:nvSpPr>
        <p:spPr>
          <a:xfrm>
            <a:off x="9744339" y="3922621"/>
            <a:ext cx="494701" cy="494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3" name="Rectangle 23"/>
          <p:cNvSpPr/>
          <p:nvPr userDrawn="1"/>
        </p:nvSpPr>
        <p:spPr>
          <a:xfrm>
            <a:off x="10232572" y="2934299"/>
            <a:ext cx="979714" cy="9797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4" name="Rectangle 27"/>
          <p:cNvSpPr/>
          <p:nvPr userDrawn="1"/>
        </p:nvSpPr>
        <p:spPr>
          <a:xfrm>
            <a:off x="11201836" y="2934299"/>
            <a:ext cx="999294" cy="979714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5" name="Rectangle 28"/>
          <p:cNvSpPr/>
          <p:nvPr userDrawn="1"/>
        </p:nvSpPr>
        <p:spPr>
          <a:xfrm>
            <a:off x="11201836" y="5860378"/>
            <a:ext cx="999294" cy="997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6" name="Rectangle 29"/>
          <p:cNvSpPr/>
          <p:nvPr userDrawn="1"/>
        </p:nvSpPr>
        <p:spPr>
          <a:xfrm>
            <a:off x="10232572" y="5860378"/>
            <a:ext cx="999294" cy="997621"/>
          </a:xfrm>
          <a:prstGeom prst="rect">
            <a:avLst/>
          </a:prstGeom>
          <a:solidFill>
            <a:srgbClr val="F90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pic>
        <p:nvPicPr>
          <p:cNvPr id="67" name="Picture 31" descr="A picture containing outdoor&#10;&#10;Description automatically generated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55361" y="2936796"/>
            <a:ext cx="983678" cy="983678"/>
          </a:xfrm>
          <a:prstGeom prst="rect">
            <a:avLst/>
          </a:prstGeom>
        </p:spPr>
      </p:pic>
      <p:sp>
        <p:nvSpPr>
          <p:cNvPr id="68" name="Rectangle 32"/>
          <p:cNvSpPr/>
          <p:nvPr userDrawn="1"/>
        </p:nvSpPr>
        <p:spPr>
          <a:xfrm>
            <a:off x="11201836" y="1954586"/>
            <a:ext cx="999294" cy="979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69" name="Rectangle 33"/>
          <p:cNvSpPr/>
          <p:nvPr userDrawn="1"/>
        </p:nvSpPr>
        <p:spPr>
          <a:xfrm>
            <a:off x="9744339" y="485457"/>
            <a:ext cx="494701" cy="494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70" name="矩形 69"/>
          <p:cNvSpPr/>
          <p:nvPr userDrawn="1"/>
        </p:nvSpPr>
        <p:spPr>
          <a:xfrm>
            <a:off x="217804" y="6359041"/>
            <a:ext cx="1600238" cy="414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pic>
        <p:nvPicPr>
          <p:cNvPr id="71" name="图片 7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6" y="979713"/>
            <a:ext cx="1958400" cy="195840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01" y="3905317"/>
            <a:ext cx="1958400" cy="19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83723" y="6190486"/>
            <a:ext cx="2087879" cy="6675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70007" y="491697"/>
            <a:ext cx="1901952" cy="2981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25217" y="450850"/>
            <a:ext cx="694156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0958" y="1112266"/>
            <a:ext cx="7530083" cy="4667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6C6C6C"/>
                </a:solidFill>
                <a:latin typeface="等线"/>
                <a:cs typeface="等线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www.quectel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hyperlink" Target="http://www.quectel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ectel.com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hyperlink" Target="http://www.quectel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yiyuanznsb.tmall.com/" TargetMode="Externa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hyperlink" Target="http://www.quectel.com/" TargetMode="External"/><Relationship Id="rId5" Type="http://schemas.openxmlformats.org/officeDocument/2006/relationships/hyperlink" Target="https://python.quectel.com/wiki" TargetMode="External"/><Relationship Id="rId4" Type="http://schemas.openxmlformats.org/officeDocument/2006/relationships/hyperlink" Target="https://python.quectel.com/" TargetMode="External"/><Relationship Id="rId9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support@quectel.com" TargetMode="External"/><Relationship Id="rId3" Type="http://schemas.openxmlformats.org/officeDocument/2006/relationships/image" Target="../media/image35.jpg"/><Relationship Id="rId7" Type="http://schemas.openxmlformats.org/officeDocument/2006/relationships/hyperlink" Target="mailto:info@quectel.com" TargetMode="External"/><Relationship Id="rId2" Type="http://schemas.openxmlformats.org/officeDocument/2006/relationships/hyperlink" Target="http://www.quecte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ectel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ectel.com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uectel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ectel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hyperlink" Target="http://www.quectel.com/" TargetMode="Externa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7608" y="6442103"/>
            <a:ext cx="138430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20" dirty="0">
                <a:latin typeface="Arial"/>
                <a:cs typeface="Arial"/>
                <a:hlinkClick r:id="rId2"/>
              </a:rPr>
              <a:t>ww</a:t>
            </a:r>
            <a:r>
              <a:rPr sz="1400" spc="-95" dirty="0">
                <a:latin typeface="Arial"/>
                <a:cs typeface="Arial"/>
                <a:hlinkClick r:id="rId2"/>
              </a:rPr>
              <a:t>w</a:t>
            </a:r>
            <a:r>
              <a:rPr sz="1400" dirty="0">
                <a:latin typeface="Arial"/>
                <a:cs typeface="Arial"/>
                <a:hlinkClick r:id="rId2"/>
              </a:rPr>
              <a:t>.qu</a:t>
            </a:r>
            <a:r>
              <a:rPr sz="1400" spc="-10" dirty="0">
                <a:latin typeface="Arial"/>
                <a:cs typeface="Arial"/>
                <a:hlinkClick r:id="rId2"/>
              </a:rPr>
              <a:t>e</a:t>
            </a:r>
            <a:r>
              <a:rPr sz="1400" dirty="0">
                <a:latin typeface="Arial"/>
                <a:cs typeface="Arial"/>
                <a:hlinkClick r:id="rId2"/>
              </a:rPr>
              <a:t>ctel.</a:t>
            </a:r>
            <a:r>
              <a:rPr sz="1400" spc="5" dirty="0">
                <a:latin typeface="Arial"/>
                <a:cs typeface="Arial"/>
                <a:hlinkClick r:id="rId2"/>
              </a:rPr>
              <a:t>c</a:t>
            </a:r>
            <a:r>
              <a:rPr sz="1400" dirty="0">
                <a:latin typeface="Arial"/>
                <a:cs typeface="Arial"/>
                <a:hlinkClick r:id="rId2"/>
              </a:rPr>
              <a:t>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523"/>
            <a:ext cx="12191999" cy="6856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871" y="5603747"/>
            <a:ext cx="3017519" cy="1022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931" y="231647"/>
            <a:ext cx="2918460" cy="9890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6303" y="2192782"/>
            <a:ext cx="8064297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6600" b="1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智能电表方案</a:t>
            </a:r>
            <a:endParaRPr sz="6600" dirty="0">
              <a:latin typeface="等线"/>
              <a:cs typeface="等线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303" y="3593084"/>
            <a:ext cx="4330497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3200" dirty="0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/>
              </a:rPr>
              <a:t>移远通信    </a:t>
            </a:r>
            <a:r>
              <a:rPr lang="en-US" altLang="zh-CN" sz="3200" dirty="0" err="1">
                <a:solidFill>
                  <a:srgbClr val="FFFFF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/>
              </a:rPr>
              <a:t>QuecPython</a:t>
            </a:r>
            <a:endParaRPr sz="3200" dirty="0">
              <a:latin typeface="等线" panose="02010600030101010101" pitchFamily="2" charset="-122"/>
              <a:ea typeface="等线" panose="02010600030101010101" pitchFamily="2" charset="-122"/>
              <a:cs typeface="等线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9">
            <a:extLst>
              <a:ext uri="{FF2B5EF4-FFF2-40B4-BE49-F238E27FC236}">
                <a16:creationId xmlns:a16="http://schemas.microsoft.com/office/drawing/2014/main" id="{4B8A4D85-48E9-9275-FF1B-9CFCF574037E}"/>
              </a:ext>
            </a:extLst>
          </p:cNvPr>
          <p:cNvSpPr txBox="1"/>
          <p:nvPr/>
        </p:nvSpPr>
        <p:spPr>
          <a:xfrm>
            <a:off x="514908" y="6429679"/>
            <a:ext cx="140906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4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DD276C04-6418-0CC1-B33C-0B34BAC64E0A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智能电表方案二次开发组件</a:t>
            </a:r>
            <a:endParaRPr lang="en-US" altLang="zh-CN" sz="28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1A5EB8A-F4DC-EBA1-EBBA-60B1E22FD6F9}"/>
              </a:ext>
            </a:extLst>
          </p:cNvPr>
          <p:cNvGrpSpPr/>
          <p:nvPr/>
        </p:nvGrpSpPr>
        <p:grpSpPr>
          <a:xfrm>
            <a:off x="1066800" y="1602562"/>
            <a:ext cx="9768657" cy="3652875"/>
            <a:chOff x="2042326" y="2584289"/>
            <a:chExt cx="8160805" cy="3572931"/>
          </a:xfrm>
          <a:effectLst/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1CDD689-46FE-390A-9AE8-B2D76464A704}"/>
                </a:ext>
              </a:extLst>
            </p:cNvPr>
            <p:cNvSpPr/>
            <p:nvPr/>
          </p:nvSpPr>
          <p:spPr>
            <a:xfrm>
              <a:off x="2042326" y="2584289"/>
              <a:ext cx="8160804" cy="20281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Components for s</a:t>
              </a:r>
              <a:r>
                <a:rPr lang="en-GB" altLang="zh-CN" sz="1600" b="1" i="0" dirty="0">
                  <a:solidFill>
                    <a:srgbClr val="101214"/>
                  </a:solidFill>
                  <a:effectLst/>
                  <a:latin typeface="PingFang SC"/>
                </a:rPr>
                <a:t>mart electricity meter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09B452F-AEE6-130B-79A1-64C402BA0532}"/>
                </a:ext>
              </a:extLst>
            </p:cNvPr>
            <p:cNvSpPr/>
            <p:nvPr/>
          </p:nvSpPr>
          <p:spPr>
            <a:xfrm>
              <a:off x="2042326" y="4650549"/>
              <a:ext cx="8160804" cy="956409"/>
            </a:xfrm>
            <a:prstGeom prst="rect">
              <a:avLst/>
            </a:prstGeom>
            <a:solidFill>
              <a:srgbClr val="FD9999"/>
            </a:solidFill>
            <a:ln w="3175"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35956" tIns="108000"/>
            <a:lstStyle/>
            <a:p>
              <a:pPr algn="ctr">
                <a:spcBef>
                  <a:spcPts val="1600"/>
                </a:spcBef>
                <a:defRPr/>
              </a:pPr>
              <a:r>
                <a:rPr lang="en-US" altLang="zh-CN" sz="1800" b="1" dirty="0">
                  <a:solidFill>
                    <a:schemeClr val="tx1"/>
                  </a:solidFill>
                  <a:cs typeface="+mn-ea"/>
                  <a:sym typeface="+mn-lt"/>
                </a:rPr>
                <a:t>MicroPython</a:t>
              </a:r>
              <a:endParaRPr lang="zh-CN" altLang="en-US" sz="18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735ADF-3AB9-11CE-42C3-5352E9DC58D2}"/>
                </a:ext>
              </a:extLst>
            </p:cNvPr>
            <p:cNvSpPr/>
            <p:nvPr/>
          </p:nvSpPr>
          <p:spPr>
            <a:xfrm>
              <a:off x="2042327" y="5606958"/>
              <a:ext cx="8160804" cy="5502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2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Quectel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 Module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（</a:t>
              </a:r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CAT1/CAT4/CATM…</a:t>
              </a: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A3F1B9B-8184-B9EC-D5D9-D056AB17D21D}"/>
                </a:ext>
              </a:extLst>
            </p:cNvPr>
            <p:cNvSpPr/>
            <p:nvPr/>
          </p:nvSpPr>
          <p:spPr>
            <a:xfrm>
              <a:off x="4829270" y="5162885"/>
              <a:ext cx="1197396" cy="36509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Port Adapter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45EB884-0378-87C6-C28B-5EFF9E527516}"/>
                </a:ext>
              </a:extLst>
            </p:cNvPr>
            <p:cNvSpPr/>
            <p:nvPr/>
          </p:nvSpPr>
          <p:spPr>
            <a:xfrm>
              <a:off x="2066226" y="5159967"/>
              <a:ext cx="2739090" cy="36801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MPY(1.12)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单圆角矩形 8">
              <a:extLst>
                <a:ext uri="{FF2B5EF4-FFF2-40B4-BE49-F238E27FC236}">
                  <a16:creationId xmlns:a16="http://schemas.microsoft.com/office/drawing/2014/main" id="{27460E45-C517-BFFB-37ED-C717E5269C7A}"/>
                </a:ext>
              </a:extLst>
            </p:cNvPr>
            <p:cNvSpPr/>
            <p:nvPr/>
          </p:nvSpPr>
          <p:spPr>
            <a:xfrm>
              <a:off x="6066016" y="5167449"/>
              <a:ext cx="1735314" cy="347065"/>
            </a:xfrm>
            <a:prstGeom prst="snipRound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VFS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单圆角矩形 9">
              <a:extLst>
                <a:ext uri="{FF2B5EF4-FFF2-40B4-BE49-F238E27FC236}">
                  <a16:creationId xmlns:a16="http://schemas.microsoft.com/office/drawing/2014/main" id="{EA353788-3B29-D207-0379-3ACCAF8526BC}"/>
                </a:ext>
              </a:extLst>
            </p:cNvPr>
            <p:cNvSpPr/>
            <p:nvPr/>
          </p:nvSpPr>
          <p:spPr>
            <a:xfrm>
              <a:off x="7874049" y="5152946"/>
              <a:ext cx="2185065" cy="360528"/>
            </a:xfrm>
            <a:prstGeom prst="snipRound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Open Source Built-in Modules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单圆角矩形 14">
              <a:extLst>
                <a:ext uri="{FF2B5EF4-FFF2-40B4-BE49-F238E27FC236}">
                  <a16:creationId xmlns:a16="http://schemas.microsoft.com/office/drawing/2014/main" id="{5D89CDF3-7976-DAF8-258E-850135A50742}"/>
                </a:ext>
              </a:extLst>
            </p:cNvPr>
            <p:cNvSpPr/>
            <p:nvPr/>
          </p:nvSpPr>
          <p:spPr>
            <a:xfrm>
              <a:off x="9692638" y="3041785"/>
              <a:ext cx="481760" cy="1498600"/>
            </a:xfrm>
            <a:prstGeom prst="snipRoundRect">
              <a:avLst/>
            </a:prstGeom>
            <a:solidFill>
              <a:srgbClr val="93B4F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62392" rIns="62392" anchor="ctr"/>
            <a:lstStyle/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Python Basic Libraries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单圆角矩形 63">
              <a:extLst>
                <a:ext uri="{FF2B5EF4-FFF2-40B4-BE49-F238E27FC236}">
                  <a16:creationId xmlns:a16="http://schemas.microsoft.com/office/drawing/2014/main" id="{3BD51A7F-3058-D5BB-2D63-79B9205CA163}"/>
                </a:ext>
              </a:extLst>
            </p:cNvPr>
            <p:cNvSpPr/>
            <p:nvPr/>
          </p:nvSpPr>
          <p:spPr>
            <a:xfrm>
              <a:off x="9115751" y="3034756"/>
              <a:ext cx="537537" cy="1500232"/>
            </a:xfrm>
            <a:prstGeom prst="snipRoundRect">
              <a:avLst/>
            </a:prstGeom>
            <a:solidFill>
              <a:srgbClr val="93B4F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62392" rIns="62392" anchor="ctr"/>
            <a:lstStyle/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Python Std. Libraries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单圆角矩形 17">
              <a:extLst>
                <a:ext uri="{FF2B5EF4-FFF2-40B4-BE49-F238E27FC236}">
                  <a16:creationId xmlns:a16="http://schemas.microsoft.com/office/drawing/2014/main" id="{3F37E61F-AB58-A4AF-1B18-9FE956430A17}"/>
                </a:ext>
              </a:extLst>
            </p:cNvPr>
            <p:cNvSpPr/>
            <p:nvPr/>
          </p:nvSpPr>
          <p:spPr>
            <a:xfrm>
              <a:off x="7325941" y="3419686"/>
              <a:ext cx="1727559" cy="727472"/>
            </a:xfrm>
            <a:prstGeom prst="snip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MCU Communication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单圆角矩形 17">
            <a:extLst>
              <a:ext uri="{FF2B5EF4-FFF2-40B4-BE49-F238E27FC236}">
                <a16:creationId xmlns:a16="http://schemas.microsoft.com/office/drawing/2014/main" id="{ADECAE55-F282-76E0-014D-EE9EFFF096A5}"/>
              </a:ext>
            </a:extLst>
          </p:cNvPr>
          <p:cNvSpPr/>
          <p:nvPr/>
        </p:nvSpPr>
        <p:spPr>
          <a:xfrm>
            <a:off x="1143001" y="2443022"/>
            <a:ext cx="1905000" cy="681178"/>
          </a:xfrm>
          <a:prstGeom prst="snip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TCP Socket Connection</a:t>
            </a:r>
          </a:p>
          <a:p>
            <a:pPr algn="ctr"/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(TCP Server)</a:t>
            </a:r>
          </a:p>
          <a:p>
            <a:pPr algn="ctr"/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(TCP Client)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单圆角矩形 17">
            <a:extLst>
              <a:ext uri="{FF2B5EF4-FFF2-40B4-BE49-F238E27FC236}">
                <a16:creationId xmlns:a16="http://schemas.microsoft.com/office/drawing/2014/main" id="{7EB383F1-7A63-CB17-32C6-6C438661D9D3}"/>
              </a:ext>
            </a:extLst>
          </p:cNvPr>
          <p:cNvSpPr/>
          <p:nvPr/>
        </p:nvSpPr>
        <p:spPr>
          <a:xfrm>
            <a:off x="3101628" y="2438400"/>
            <a:ext cx="2067925" cy="743749"/>
          </a:xfrm>
          <a:prstGeom prst="snip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altLang="zh-CN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Uart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GB" altLang="zh-CN" sz="1200" b="1" i="0" dirty="0">
                <a:solidFill>
                  <a:srgbClr val="101214"/>
                </a:solidFill>
                <a:effectLst/>
                <a:latin typeface="PingFang SC"/>
              </a:rPr>
              <a:t>Transmission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单圆角矩形 17">
            <a:extLst>
              <a:ext uri="{FF2B5EF4-FFF2-40B4-BE49-F238E27FC236}">
                <a16:creationId xmlns:a16="http://schemas.microsoft.com/office/drawing/2014/main" id="{BACFC3DB-6971-FD02-F5F7-CBE78FED9DD8}"/>
              </a:ext>
            </a:extLst>
          </p:cNvPr>
          <p:cNvSpPr/>
          <p:nvPr/>
        </p:nvSpPr>
        <p:spPr>
          <a:xfrm>
            <a:off x="5257800" y="2456651"/>
            <a:ext cx="2067925" cy="743749"/>
          </a:xfrm>
          <a:prstGeom prst="snip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GB" altLang="zh-CN" sz="1200" b="1" i="0" dirty="0">
                <a:solidFill>
                  <a:srgbClr val="101214"/>
                </a:solidFill>
                <a:effectLst/>
                <a:latin typeface="PingFang SC"/>
              </a:rPr>
              <a:t>Protocol parsing</a:t>
            </a:r>
          </a:p>
          <a:p>
            <a:pPr algn="ctr"/>
            <a:r>
              <a:rPr lang="en-GB" altLang="zh-CN" sz="1200" b="1" dirty="0">
                <a:solidFill>
                  <a:srgbClr val="101214"/>
                </a:solidFill>
                <a:latin typeface="PingFang SC"/>
                <a:cs typeface="+mn-ea"/>
                <a:sym typeface="+mn-lt"/>
              </a:rPr>
              <a:t>(RFC1662-PPP)</a:t>
            </a:r>
          </a:p>
          <a:p>
            <a:pPr algn="ctr"/>
            <a:r>
              <a:rPr lang="en-GB" altLang="zh-CN" sz="1200" b="1" dirty="0">
                <a:solidFill>
                  <a:srgbClr val="101214"/>
                </a:solidFill>
                <a:latin typeface="PingFang SC"/>
                <a:cs typeface="+mn-ea"/>
                <a:sym typeface="+mn-lt"/>
              </a:rPr>
              <a:t>(DLMS-IP WRAP)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30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ḷíḍe">
            <a:extLst>
              <a:ext uri="{FF2B5EF4-FFF2-40B4-BE49-F238E27FC236}">
                <a16:creationId xmlns:a16="http://schemas.microsoft.com/office/drawing/2014/main" id="{FA53F7CF-9296-E578-7C3E-47D55673DD9A}"/>
              </a:ext>
            </a:extLst>
          </p:cNvPr>
          <p:cNvSpPr txBox="1"/>
          <p:nvPr/>
        </p:nvSpPr>
        <p:spPr>
          <a:xfrm>
            <a:off x="673098" y="1130299"/>
            <a:ext cx="10845804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HeliosSDK/ToolChain + QPYcom + VSCode/Plugin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" name="iş1îḑé">
            <a:extLst>
              <a:ext uri="{FF2B5EF4-FFF2-40B4-BE49-F238E27FC236}">
                <a16:creationId xmlns:a16="http://schemas.microsoft.com/office/drawing/2014/main" id="{06F41BB4-3EAA-CB96-71C6-B6EF439690EF}"/>
              </a:ext>
            </a:extLst>
          </p:cNvPr>
          <p:cNvSpPr txBox="1"/>
          <p:nvPr/>
        </p:nvSpPr>
        <p:spPr>
          <a:xfrm>
            <a:off x="1530350" y="1595971"/>
            <a:ext cx="9131300" cy="3343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多种开发工具</a:t>
            </a:r>
            <a:r>
              <a:rPr lang="zh-CN" altLang="en-US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助力开发者玩转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QuecPython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251A50B3-B2F1-00ED-BAE2-ED660E3AE364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QuecPython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开发工具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4214DF4-F244-71A3-B5D9-BD0BDBF5958C}"/>
              </a:ext>
            </a:extLst>
          </p:cNvPr>
          <p:cNvGrpSpPr/>
          <p:nvPr/>
        </p:nvGrpSpPr>
        <p:grpSpPr>
          <a:xfrm>
            <a:off x="831430" y="2177897"/>
            <a:ext cx="10529141" cy="3947720"/>
            <a:chOff x="709298" y="2286000"/>
            <a:chExt cx="10529141" cy="3947720"/>
          </a:xfrm>
        </p:grpSpPr>
        <p:sp>
          <p:nvSpPr>
            <p:cNvPr id="7" name="ísľíďê">
              <a:extLst>
                <a:ext uri="{FF2B5EF4-FFF2-40B4-BE49-F238E27FC236}">
                  <a16:creationId xmlns:a16="http://schemas.microsoft.com/office/drawing/2014/main" id="{EE4D2B81-AF73-613B-B1ED-D53B677076F6}"/>
                </a:ext>
              </a:extLst>
            </p:cNvPr>
            <p:cNvSpPr txBox="1"/>
            <p:nvPr/>
          </p:nvSpPr>
          <p:spPr>
            <a:xfrm>
              <a:off x="766305" y="4284252"/>
              <a:ext cx="3212426" cy="187615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HeliosSDK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/</a:t>
              </a:r>
              <a:r>
                <a:rPr lang="en-US" altLang="zh-CN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ToolChain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面向高级开发者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可向系统底层添加更多的驱动、算法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可按需配置</a:t>
              </a:r>
              <a:r>
                <a:rPr lang="en-US" altLang="zh-CN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QuecPython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虚拟机的特性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  <a:endPara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" name="îsľïḍè">
              <a:extLst>
                <a:ext uri="{FF2B5EF4-FFF2-40B4-BE49-F238E27FC236}">
                  <a16:creationId xmlns:a16="http://schemas.microsoft.com/office/drawing/2014/main" id="{88768EE4-F068-15E3-B694-B9B49B85C0B6}"/>
                </a:ext>
              </a:extLst>
            </p:cNvPr>
            <p:cNvSpPr txBox="1"/>
            <p:nvPr/>
          </p:nvSpPr>
          <p:spPr>
            <a:xfrm>
              <a:off x="4373668" y="4284252"/>
              <a:ext cx="3200400" cy="18762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QPYcom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集成工具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REPL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交互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文件传输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固件合成与烧录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9" name="iṥḻíḍê">
              <a:extLst>
                <a:ext uri="{FF2B5EF4-FFF2-40B4-BE49-F238E27FC236}">
                  <a16:creationId xmlns:a16="http://schemas.microsoft.com/office/drawing/2014/main" id="{F5131FB3-7B29-84C2-9BC2-18C8A80CC0C5}"/>
                </a:ext>
              </a:extLst>
            </p:cNvPr>
            <p:cNvSpPr txBox="1"/>
            <p:nvPr/>
          </p:nvSpPr>
          <p:spPr>
            <a:xfrm>
              <a:off x="7969005" y="4284252"/>
              <a:ext cx="3212426" cy="187615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VSCode+Plugin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使用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VSCode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编写代码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使用插件</a:t>
              </a: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QuecPython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辅助开发：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REPL</a:t>
              </a:r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交互、文件传输、固件烧录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</a:p>
          </p:txBody>
        </p:sp>
        <p:pic>
          <p:nvPicPr>
            <p:cNvPr id="10" name="图片 9" descr="图片包含 游戏机, 画&#10;&#10;描述已自动生成">
              <a:extLst>
                <a:ext uri="{FF2B5EF4-FFF2-40B4-BE49-F238E27FC236}">
                  <a16:creationId xmlns:a16="http://schemas.microsoft.com/office/drawing/2014/main" id="{6D7DF92D-CFF4-E852-A025-03D775B1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174" r="15659"/>
            <a:stretch>
              <a:fillRect/>
            </a:stretch>
          </p:blipFill>
          <p:spPr>
            <a:xfrm>
              <a:off x="8966237" y="2827744"/>
              <a:ext cx="1217965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9243FF5-13BE-3ABF-1DAB-42A94F069FC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5312418" y="2816435"/>
              <a:ext cx="1246700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220B895-7BD6-BD1C-1B7B-C4772273D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4214" y="2806256"/>
              <a:ext cx="1296608" cy="12220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0" h="0" prst="relaxedInset"/>
              <a:contourClr>
                <a:srgbClr val="969696"/>
              </a:contourClr>
            </a:sp3d>
          </p:spPr>
        </p:pic>
        <p:sp>
          <p:nvSpPr>
            <p:cNvPr id="13" name="圆角矩形 270">
              <a:extLst>
                <a:ext uri="{FF2B5EF4-FFF2-40B4-BE49-F238E27FC236}">
                  <a16:creationId xmlns:a16="http://schemas.microsoft.com/office/drawing/2014/main" id="{6E2A2B34-F9B4-8695-67E5-04CB0BBFBABD}"/>
                </a:ext>
              </a:extLst>
            </p:cNvPr>
            <p:cNvSpPr/>
            <p:nvPr/>
          </p:nvSpPr>
          <p:spPr>
            <a:xfrm>
              <a:off x="70929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485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圆角矩形 270">
              <a:extLst>
                <a:ext uri="{FF2B5EF4-FFF2-40B4-BE49-F238E27FC236}">
                  <a16:creationId xmlns:a16="http://schemas.microsoft.com/office/drawing/2014/main" id="{D07E65AA-F2C3-99BC-32BE-0420E22F52A5}"/>
                </a:ext>
              </a:extLst>
            </p:cNvPr>
            <p:cNvSpPr/>
            <p:nvPr/>
          </p:nvSpPr>
          <p:spPr>
            <a:xfrm>
              <a:off x="431540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485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5" name="圆角矩形 270">
              <a:extLst>
                <a:ext uri="{FF2B5EF4-FFF2-40B4-BE49-F238E27FC236}">
                  <a16:creationId xmlns:a16="http://schemas.microsoft.com/office/drawing/2014/main" id="{F74A2246-AE70-F897-8637-6138C6F35371}"/>
                </a:ext>
              </a:extLst>
            </p:cNvPr>
            <p:cNvSpPr/>
            <p:nvPr/>
          </p:nvSpPr>
          <p:spPr>
            <a:xfrm>
              <a:off x="7911999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485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5B9FA133-FA66-FA7D-6869-127F47FF3155}"/>
              </a:ext>
            </a:extLst>
          </p:cNvPr>
          <p:cNvSpPr txBox="1"/>
          <p:nvPr/>
        </p:nvSpPr>
        <p:spPr>
          <a:xfrm>
            <a:off x="514908" y="6429679"/>
            <a:ext cx="140906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8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9020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21FC69B-5900-75F5-06E5-690C94F89665}"/>
              </a:ext>
            </a:extLst>
          </p:cNvPr>
          <p:cNvGrpSpPr/>
          <p:nvPr/>
        </p:nvGrpSpPr>
        <p:grpSpPr>
          <a:xfrm>
            <a:off x="2847763" y="1360066"/>
            <a:ext cx="6496476" cy="4683365"/>
            <a:chOff x="2174033" y="1360066"/>
            <a:chExt cx="6496476" cy="4683365"/>
          </a:xfrm>
        </p:grpSpPr>
        <p:sp>
          <p:nvSpPr>
            <p:cNvPr id="17" name="矩形: 剪去单角 16">
              <a:extLst>
                <a:ext uri="{FF2B5EF4-FFF2-40B4-BE49-F238E27FC236}">
                  <a16:creationId xmlns:a16="http://schemas.microsoft.com/office/drawing/2014/main" id="{4FD2C254-A2BD-4DC9-8B78-0D79D597EFE0}"/>
                </a:ext>
              </a:extLst>
            </p:cNvPr>
            <p:cNvSpPr/>
            <p:nvPr/>
          </p:nvSpPr>
          <p:spPr>
            <a:xfrm>
              <a:off x="2174033" y="2388637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>
                  <a:solidFill>
                    <a:schemeClr val="tx1"/>
                  </a:solidFill>
                </a:rPr>
                <a:t>（</a:t>
              </a:r>
              <a:r>
                <a:rPr lang="en-US" altLang="zh-CN" sz="1300" dirty="0">
                  <a:solidFill>
                    <a:schemeClr val="tx1"/>
                  </a:solidFill>
                </a:rPr>
                <a:t>Original</a:t>
              </a:r>
              <a:r>
                <a:rPr lang="zh-CN" altLang="en-US" sz="1300" dirty="0">
                  <a:solidFill>
                    <a:schemeClr val="tx1"/>
                  </a:solidFill>
                </a:rPr>
                <a:t>）</a:t>
              </a:r>
              <a:endParaRPr lang="en-US" altLang="zh-CN" sz="13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300" dirty="0" err="1">
                  <a:solidFill>
                    <a:schemeClr val="tx1"/>
                  </a:solidFill>
                </a:rPr>
                <a:t>QuecPython</a:t>
              </a:r>
              <a:r>
                <a:rPr lang="en-US" altLang="zh-CN" sz="1300" dirty="0">
                  <a:solidFill>
                    <a:schemeClr val="tx1"/>
                  </a:solidFill>
                </a:rPr>
                <a:t> Firmware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495">
              <a:extLst>
                <a:ext uri="{FF2B5EF4-FFF2-40B4-BE49-F238E27FC236}">
                  <a16:creationId xmlns:a16="http://schemas.microsoft.com/office/drawing/2014/main" id="{DE81D16A-B934-49C8-863F-CB742F808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268" y="1360066"/>
              <a:ext cx="2603241" cy="428625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300" dirty="0" err="1"/>
                <a:t>QuecPython</a:t>
              </a:r>
              <a:r>
                <a:rPr lang="en-US" altLang="zh-CN" sz="1300" dirty="0"/>
                <a:t> </a:t>
              </a:r>
              <a:r>
                <a:rPr lang="en-US" altLang="zh-CN" sz="1300" dirty="0" err="1"/>
                <a:t>VSCode</a:t>
              </a:r>
              <a:r>
                <a:rPr lang="en-US" altLang="zh-CN" sz="1300" dirty="0"/>
                <a:t> Plugin</a:t>
              </a:r>
              <a:endParaRPr lang="en-US" sz="1300" dirty="0"/>
            </a:p>
          </p:txBody>
        </p:sp>
        <p:sp>
          <p:nvSpPr>
            <p:cNvPr id="19" name="矩形: 剪去单角 18">
              <a:extLst>
                <a:ext uri="{FF2B5EF4-FFF2-40B4-BE49-F238E27FC236}">
                  <a16:creationId xmlns:a16="http://schemas.microsoft.com/office/drawing/2014/main" id="{2753E0E0-38E3-E2D1-FDED-AD0702139099}"/>
                </a:ext>
              </a:extLst>
            </p:cNvPr>
            <p:cNvSpPr/>
            <p:nvPr/>
          </p:nvSpPr>
          <p:spPr>
            <a:xfrm>
              <a:off x="6067268" y="2388637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 err="1">
                  <a:solidFill>
                    <a:schemeClr val="tx1"/>
                  </a:solidFill>
                </a:rPr>
                <a:t>QuecPython</a:t>
              </a:r>
              <a:r>
                <a:rPr lang="en-US" altLang="zh-CN" sz="1300" dirty="0">
                  <a:solidFill>
                    <a:schemeClr val="tx1"/>
                  </a:solidFill>
                </a:rPr>
                <a:t> Script Files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0" name="Freeform 544">
              <a:extLst>
                <a:ext uri="{FF2B5EF4-FFF2-40B4-BE49-F238E27FC236}">
                  <a16:creationId xmlns:a16="http://schemas.microsoft.com/office/drawing/2014/main" id="{76546015-FE10-706F-8522-B1ABB9C10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7958" y="2497024"/>
              <a:ext cx="428625" cy="427038"/>
            </a:xfrm>
            <a:custGeom>
              <a:avLst/>
              <a:gdLst>
                <a:gd name="T0" fmla="*/ 0 w 270"/>
                <a:gd name="T1" fmla="*/ 134 h 269"/>
                <a:gd name="T2" fmla="*/ 135 w 270"/>
                <a:gd name="T3" fmla="*/ 0 h 269"/>
                <a:gd name="T4" fmla="*/ 270 w 270"/>
                <a:gd name="T5" fmla="*/ 134 h 269"/>
                <a:gd name="T6" fmla="*/ 270 w 270"/>
                <a:gd name="T7" fmla="*/ 134 h 269"/>
                <a:gd name="T8" fmla="*/ 135 w 270"/>
                <a:gd name="T9" fmla="*/ 269 h 269"/>
                <a:gd name="T10" fmla="*/ 0 w 270"/>
                <a:gd name="T11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69">
                  <a:moveTo>
                    <a:pt x="0" y="134"/>
                  </a:moveTo>
                  <a:cubicBezTo>
                    <a:pt x="0" y="60"/>
                    <a:pt x="61" y="0"/>
                    <a:pt x="135" y="0"/>
                  </a:cubicBezTo>
                  <a:cubicBezTo>
                    <a:pt x="210" y="0"/>
                    <a:pt x="270" y="60"/>
                    <a:pt x="270" y="134"/>
                  </a:cubicBezTo>
                  <a:cubicBezTo>
                    <a:pt x="270" y="134"/>
                    <a:pt x="270" y="134"/>
                    <a:pt x="270" y="134"/>
                  </a:cubicBezTo>
                  <a:cubicBezTo>
                    <a:pt x="270" y="209"/>
                    <a:pt x="210" y="269"/>
                    <a:pt x="135" y="269"/>
                  </a:cubicBezTo>
                  <a:cubicBezTo>
                    <a:pt x="61" y="269"/>
                    <a:pt x="0" y="209"/>
                    <a:pt x="0" y="134"/>
                  </a:cubicBezTo>
                </a:path>
              </a:pathLst>
            </a:custGeom>
            <a:noFill/>
            <a:ln w="31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+</a:t>
              </a:r>
            </a:p>
          </p:txBody>
        </p:sp>
        <p:sp>
          <p:nvSpPr>
            <p:cNvPr id="21" name="矩形: 剪去单角 20">
              <a:extLst>
                <a:ext uri="{FF2B5EF4-FFF2-40B4-BE49-F238E27FC236}">
                  <a16:creationId xmlns:a16="http://schemas.microsoft.com/office/drawing/2014/main" id="{F8ECB82A-049D-F1C4-D411-E2FB00A5037F}"/>
                </a:ext>
              </a:extLst>
            </p:cNvPr>
            <p:cNvSpPr/>
            <p:nvPr/>
          </p:nvSpPr>
          <p:spPr>
            <a:xfrm>
              <a:off x="4116199" y="4055081"/>
              <a:ext cx="2603241" cy="643812"/>
            </a:xfrm>
            <a:prstGeom prst="snip1Rect">
              <a:avLst>
                <a:gd name="adj" fmla="val 34082"/>
              </a:avLst>
            </a:prstGeom>
            <a:solidFill>
              <a:srgbClr val="93B4F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00" dirty="0">
                  <a:solidFill>
                    <a:schemeClr val="tx1"/>
                  </a:solidFill>
                </a:rPr>
                <a:t>（</a:t>
              </a:r>
              <a:r>
                <a:rPr lang="en-US" altLang="zh-CN" sz="1300" dirty="0">
                  <a:solidFill>
                    <a:schemeClr val="tx1"/>
                  </a:solidFill>
                </a:rPr>
                <a:t>New</a:t>
              </a:r>
              <a:r>
                <a:rPr lang="zh-CN" altLang="en-US" sz="1300" dirty="0">
                  <a:solidFill>
                    <a:schemeClr val="tx1"/>
                  </a:solidFill>
                </a:rPr>
                <a:t>）</a:t>
              </a:r>
              <a:endParaRPr lang="en-US" altLang="zh-CN" sz="13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300" dirty="0" err="1">
                  <a:solidFill>
                    <a:schemeClr val="tx1"/>
                  </a:solidFill>
                </a:rPr>
                <a:t>QuecPython</a:t>
              </a:r>
              <a:r>
                <a:rPr lang="en-US" altLang="zh-CN" sz="1300" dirty="0">
                  <a:solidFill>
                    <a:schemeClr val="tx1"/>
                  </a:solidFill>
                </a:rPr>
                <a:t> Firmware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495">
              <a:extLst>
                <a:ext uri="{FF2B5EF4-FFF2-40B4-BE49-F238E27FC236}">
                  <a16:creationId xmlns:a16="http://schemas.microsoft.com/office/drawing/2014/main" id="{634E6281-0E89-B2DE-1985-B9A394C7C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268" y="3337206"/>
              <a:ext cx="2603241" cy="428625"/>
            </a:xfrm>
            <a:prstGeom prst="rect">
              <a:avLst/>
            </a:prstGeom>
            <a:noFill/>
            <a:ln w="3175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300" dirty="0" err="1"/>
                <a:t>QPYcom</a:t>
              </a:r>
              <a:endParaRPr lang="en-US" altLang="zh-CN" sz="1300" dirty="0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D9AE508-2C38-ABA0-7E08-12D2732C01B0}"/>
                </a:ext>
              </a:extLst>
            </p:cNvPr>
            <p:cNvCxnSpPr>
              <a:stCxn id="18" idx="2"/>
              <a:endCxn id="19" idx="3"/>
            </p:cNvCxnSpPr>
            <p:nvPr/>
          </p:nvCxnSpPr>
          <p:spPr>
            <a:xfrm>
              <a:off x="7368889" y="1788691"/>
              <a:ext cx="0" cy="5999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CDA7026-1C63-BCB5-F6C8-47CBFB030A83}"/>
                </a:ext>
              </a:extLst>
            </p:cNvPr>
            <p:cNvCxnSpPr>
              <a:stCxn id="17" idx="0"/>
              <a:endCxn id="20" idx="0"/>
            </p:cNvCxnSpPr>
            <p:nvPr/>
          </p:nvCxnSpPr>
          <p:spPr>
            <a:xfrm flipV="1">
              <a:off x="4777274" y="2709749"/>
              <a:ext cx="430684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9FD19773-406C-B7D9-91A3-E2E719487609}"/>
                </a:ext>
              </a:extLst>
            </p:cNvPr>
            <p:cNvCxnSpPr>
              <a:stCxn id="19" idx="2"/>
              <a:endCxn id="20" idx="2"/>
            </p:cNvCxnSpPr>
            <p:nvPr/>
          </p:nvCxnSpPr>
          <p:spPr>
            <a:xfrm flipH="1" flipV="1">
              <a:off x="5636583" y="2709749"/>
              <a:ext cx="430685" cy="7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B7FE731-0409-E6CC-B5B2-276617680738}"/>
                </a:ext>
              </a:extLst>
            </p:cNvPr>
            <p:cNvCxnSpPr>
              <a:stCxn id="20" idx="4"/>
              <a:endCxn id="21" idx="3"/>
            </p:cNvCxnSpPr>
            <p:nvPr/>
          </p:nvCxnSpPr>
          <p:spPr>
            <a:xfrm flipH="1">
              <a:off x="5417820" y="2924062"/>
              <a:ext cx="4451" cy="11310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CFB9C9D-FFB2-1123-17EF-95463B1EDC87}"/>
                </a:ext>
              </a:extLst>
            </p:cNvPr>
            <p:cNvCxnSpPr>
              <a:stCxn id="22" idx="1"/>
            </p:cNvCxnSpPr>
            <p:nvPr/>
          </p:nvCxnSpPr>
          <p:spPr>
            <a:xfrm flipH="1" flipV="1">
              <a:off x="5417820" y="3545633"/>
              <a:ext cx="649448" cy="588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0B58342-24D0-878A-87A4-9E63996441C8}"/>
                </a:ext>
              </a:extLst>
            </p:cNvPr>
            <p:cNvSpPr/>
            <p:nvPr/>
          </p:nvSpPr>
          <p:spPr>
            <a:xfrm>
              <a:off x="4116199" y="5399619"/>
              <a:ext cx="2603241" cy="643812"/>
            </a:xfrm>
            <a:prstGeom prst="rect">
              <a:avLst/>
            </a:prstGeom>
            <a:solidFill>
              <a:srgbClr val="FD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Download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F66A9A4-0248-FD02-56D0-64879BBF355A}"/>
                </a:ext>
              </a:extLst>
            </p:cNvPr>
            <p:cNvCxnSpPr>
              <a:stCxn id="21" idx="1"/>
              <a:endCxn id="28" idx="0"/>
            </p:cNvCxnSpPr>
            <p:nvPr/>
          </p:nvCxnSpPr>
          <p:spPr>
            <a:xfrm>
              <a:off x="5417820" y="4698893"/>
              <a:ext cx="0" cy="7007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E59F19CD-B298-29FF-C421-67D8E93B0485}"/>
                </a:ext>
              </a:extLst>
            </p:cNvPr>
            <p:cNvCxnSpPr>
              <a:stCxn id="22" idx="2"/>
            </p:cNvCxnSpPr>
            <p:nvPr/>
          </p:nvCxnSpPr>
          <p:spPr>
            <a:xfrm rot="5400000">
              <a:off x="5752340" y="3431312"/>
              <a:ext cx="1282030" cy="1951069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标题 2">
            <a:extLst>
              <a:ext uri="{FF2B5EF4-FFF2-40B4-BE49-F238E27FC236}">
                <a16:creationId xmlns:a16="http://schemas.microsoft.com/office/drawing/2014/main" id="{6B36954C-F303-C26C-7F46-673B58F1206A}"/>
              </a:ext>
            </a:extLst>
          </p:cNvPr>
          <p:cNvSpPr txBox="1">
            <a:spLocks/>
          </p:cNvSpPr>
          <p:nvPr/>
        </p:nvSpPr>
        <p:spPr>
          <a:xfrm>
            <a:off x="552450" y="441325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QuecPython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固件生成流程</a:t>
            </a: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5E9803CD-8737-E21C-F983-AC3648F48B0C}"/>
              </a:ext>
            </a:extLst>
          </p:cNvPr>
          <p:cNvSpPr txBox="1"/>
          <p:nvPr/>
        </p:nvSpPr>
        <p:spPr>
          <a:xfrm>
            <a:off x="514908" y="6429679"/>
            <a:ext cx="140906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4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7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şļiḑè">
            <a:extLst>
              <a:ext uri="{FF2B5EF4-FFF2-40B4-BE49-F238E27FC236}">
                <a16:creationId xmlns:a16="http://schemas.microsoft.com/office/drawing/2014/main" id="{D90E1ED3-3E92-2FF4-F35E-3448E96D4E11}"/>
              </a:ext>
            </a:extLst>
          </p:cNvPr>
          <p:cNvSpPr/>
          <p:nvPr/>
        </p:nvSpPr>
        <p:spPr bwMode="auto">
          <a:xfrm>
            <a:off x="5401381" y="1476306"/>
            <a:ext cx="6199768" cy="1252500"/>
          </a:xfrm>
          <a:prstGeom prst="snip2Diag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</p:spPr>
        <p:txBody>
          <a:bodyPr wrap="none" lIns="108000" tIns="108000" rIns="108000" bIns="108000" rtlCol="0" anchor="ctr" anchorCtr="0">
            <a:noAutofit/>
          </a:bodyPr>
          <a:lstStyle/>
          <a:p>
            <a:pPr algn="ctr"/>
            <a:endParaRPr kumimoji="1"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5" name="isḻïḋê">
            <a:extLst>
              <a:ext uri="{FF2B5EF4-FFF2-40B4-BE49-F238E27FC236}">
                <a16:creationId xmlns:a16="http://schemas.microsoft.com/office/drawing/2014/main" id="{6DBEC09F-5FA7-B524-D13D-DCBC886F6307}"/>
              </a:ext>
            </a:extLst>
          </p:cNvPr>
          <p:cNvSpPr/>
          <p:nvPr/>
        </p:nvSpPr>
        <p:spPr>
          <a:xfrm>
            <a:off x="5643765" y="1519517"/>
            <a:ext cx="5715000" cy="1193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b="1" i="0" dirty="0" err="1">
                <a:solidFill>
                  <a:srgbClr val="FFFFFF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QuecPython</a:t>
            </a:r>
            <a:r>
              <a:rPr lang="zh-CN" altLang="en-US" sz="1200" b="1" i="0" dirty="0">
                <a:solidFill>
                  <a:srgbClr val="FFFFFF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官网：</a:t>
            </a:r>
            <a:endParaRPr lang="en-US" altLang="zh-CN" sz="1200" b="1" i="0" dirty="0">
              <a:solidFill>
                <a:srgbClr val="FFFFFF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https://python.quectel.com</a:t>
            </a:r>
            <a:endParaRPr lang="en-US" altLang="zh-CN" sz="1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800" b="0" i="0" dirty="0">
              <a:solidFill>
                <a:srgbClr val="FFFFFF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i="0" dirty="0" err="1">
                <a:solidFill>
                  <a:srgbClr val="FFFFFF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QuecPython</a:t>
            </a:r>
            <a:r>
              <a:rPr lang="en-US" altLang="zh-CN" sz="1200" b="1" i="0" dirty="0">
                <a:solidFill>
                  <a:srgbClr val="FFFFFF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 WIKI API</a:t>
            </a:r>
            <a:r>
              <a:rPr lang="zh-CN" altLang="en-US" sz="1200" b="1" i="0" dirty="0">
                <a:solidFill>
                  <a:srgbClr val="FFFFFF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文档：</a:t>
            </a:r>
            <a:endParaRPr lang="en-US" altLang="zh-CN" sz="1200" b="1" i="0" dirty="0">
              <a:solidFill>
                <a:srgbClr val="FFFFFF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GB" altLang="zh-CN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https://python.quectel.com/wiki</a:t>
            </a:r>
            <a:endParaRPr kumimoji="1" lang="en-US" altLang="zh-CN" sz="1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ísḻiḋè">
            <a:extLst>
              <a:ext uri="{FF2B5EF4-FFF2-40B4-BE49-F238E27FC236}">
                <a16:creationId xmlns:a16="http://schemas.microsoft.com/office/drawing/2014/main" id="{17ABEB64-85CB-BDAD-DAB4-7B7CA00A7A91}"/>
              </a:ext>
            </a:extLst>
          </p:cNvPr>
          <p:cNvSpPr/>
          <p:nvPr/>
        </p:nvSpPr>
        <p:spPr>
          <a:xfrm>
            <a:off x="568487" y="1061682"/>
            <a:ext cx="5075278" cy="1008464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buSzPct val="25000"/>
            </a:pP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参考资料</a:t>
            </a:r>
            <a:endParaRPr lang="en-US" altLang="zh-CN" sz="3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SzPct val="25000"/>
            </a:pPr>
            <a:r>
              <a:rPr lang="en-US" altLang="zh-CN" sz="3200" b="1" dirty="0"/>
              <a:t>Reference material</a:t>
            </a:r>
            <a:endParaRPr lang="en-US" altLang="zh-CN" sz="3200" b="1" dirty="0">
              <a:solidFill>
                <a:schemeClr val="accent1"/>
              </a:solidFill>
            </a:endParaRPr>
          </a:p>
        </p:txBody>
      </p:sp>
      <p:grpSp>
        <p:nvGrpSpPr>
          <p:cNvPr id="7" name="ï$ḻîḑé">
            <a:extLst>
              <a:ext uri="{FF2B5EF4-FFF2-40B4-BE49-F238E27FC236}">
                <a16:creationId xmlns:a16="http://schemas.microsoft.com/office/drawing/2014/main" id="{4EF67455-4E41-2840-4AC0-9754D1A3DFB6}"/>
              </a:ext>
            </a:extLst>
          </p:cNvPr>
          <p:cNvGrpSpPr/>
          <p:nvPr/>
        </p:nvGrpSpPr>
        <p:grpSpPr>
          <a:xfrm>
            <a:off x="660400" y="2805046"/>
            <a:ext cx="3604588" cy="2505000"/>
            <a:chOff x="4430713" y="2271713"/>
            <a:chExt cx="3330575" cy="2314575"/>
          </a:xfrm>
        </p:grpSpPr>
        <p:sp>
          <p:nvSpPr>
            <p:cNvPr id="10" name="ïśļidê">
              <a:extLst>
                <a:ext uri="{FF2B5EF4-FFF2-40B4-BE49-F238E27FC236}">
                  <a16:creationId xmlns:a16="http://schemas.microsoft.com/office/drawing/2014/main" id="{07C3F636-9765-3178-0E82-9187C1CED6DD}"/>
                </a:ext>
              </a:extLst>
            </p:cNvPr>
            <p:cNvSpPr/>
            <p:nvPr/>
          </p:nvSpPr>
          <p:spPr bwMode="auto">
            <a:xfrm>
              <a:off x="4430713" y="2271713"/>
              <a:ext cx="3330575" cy="231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iṧḷiḍé">
              <a:extLst>
                <a:ext uri="{FF2B5EF4-FFF2-40B4-BE49-F238E27FC236}">
                  <a16:creationId xmlns:a16="http://schemas.microsoft.com/office/drawing/2014/main" id="{537A5BA7-8B06-7BD4-D9BA-8C16A4700F9F}"/>
                </a:ext>
              </a:extLst>
            </p:cNvPr>
            <p:cNvSpPr/>
            <p:nvPr/>
          </p:nvSpPr>
          <p:spPr bwMode="auto">
            <a:xfrm>
              <a:off x="5351463" y="2370138"/>
              <a:ext cx="1250950" cy="1814513"/>
            </a:xfrm>
            <a:custGeom>
              <a:avLst/>
              <a:gdLst>
                <a:gd name="T0" fmla="*/ 307 w 331"/>
                <a:gd name="T1" fmla="*/ 480 h 480"/>
                <a:gd name="T2" fmla="*/ 25 w 331"/>
                <a:gd name="T3" fmla="*/ 480 h 480"/>
                <a:gd name="T4" fmla="*/ 0 w 331"/>
                <a:gd name="T5" fmla="*/ 456 h 480"/>
                <a:gd name="T6" fmla="*/ 0 w 331"/>
                <a:gd name="T7" fmla="*/ 25 h 480"/>
                <a:gd name="T8" fmla="*/ 25 w 331"/>
                <a:gd name="T9" fmla="*/ 0 h 480"/>
                <a:gd name="T10" fmla="*/ 307 w 331"/>
                <a:gd name="T11" fmla="*/ 0 h 480"/>
                <a:gd name="T12" fmla="*/ 331 w 331"/>
                <a:gd name="T13" fmla="*/ 25 h 480"/>
                <a:gd name="T14" fmla="*/ 331 w 331"/>
                <a:gd name="T15" fmla="*/ 456 h 480"/>
                <a:gd name="T16" fmla="*/ 307 w 331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480">
                  <a:moveTo>
                    <a:pt x="307" y="480"/>
                  </a:moveTo>
                  <a:cubicBezTo>
                    <a:pt x="25" y="480"/>
                    <a:pt x="25" y="480"/>
                    <a:pt x="25" y="480"/>
                  </a:cubicBezTo>
                  <a:cubicBezTo>
                    <a:pt x="11" y="480"/>
                    <a:pt x="0" y="469"/>
                    <a:pt x="0" y="45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20" y="0"/>
                    <a:pt x="331" y="11"/>
                    <a:pt x="331" y="25"/>
                  </a:cubicBezTo>
                  <a:cubicBezTo>
                    <a:pt x="331" y="456"/>
                    <a:pt x="331" y="456"/>
                    <a:pt x="331" y="456"/>
                  </a:cubicBezTo>
                  <a:cubicBezTo>
                    <a:pt x="331" y="469"/>
                    <a:pt x="320" y="480"/>
                    <a:pt x="307" y="480"/>
                  </a:cubicBezTo>
                  <a:close/>
                </a:path>
              </a:pathLst>
            </a:custGeom>
            <a:solidFill>
              <a:srgbClr val="E4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iŝļíḑè">
              <a:extLst>
                <a:ext uri="{FF2B5EF4-FFF2-40B4-BE49-F238E27FC236}">
                  <a16:creationId xmlns:a16="http://schemas.microsoft.com/office/drawing/2014/main" id="{F2657C7C-0098-5D96-6CD2-477FBCF1BA95}"/>
                </a:ext>
              </a:extLst>
            </p:cNvPr>
            <p:cNvSpPr/>
            <p:nvPr/>
          </p:nvSpPr>
          <p:spPr bwMode="auto">
            <a:xfrm>
              <a:off x="5337176" y="2354263"/>
              <a:ext cx="1279525" cy="1846263"/>
            </a:xfrm>
            <a:custGeom>
              <a:avLst/>
              <a:gdLst>
                <a:gd name="T0" fmla="*/ 311 w 339"/>
                <a:gd name="T1" fmla="*/ 488 h 488"/>
                <a:gd name="T2" fmla="*/ 29 w 339"/>
                <a:gd name="T3" fmla="*/ 488 h 488"/>
                <a:gd name="T4" fmla="*/ 0 w 339"/>
                <a:gd name="T5" fmla="*/ 460 h 488"/>
                <a:gd name="T6" fmla="*/ 0 w 339"/>
                <a:gd name="T7" fmla="*/ 29 h 488"/>
                <a:gd name="T8" fmla="*/ 29 w 339"/>
                <a:gd name="T9" fmla="*/ 0 h 488"/>
                <a:gd name="T10" fmla="*/ 311 w 339"/>
                <a:gd name="T11" fmla="*/ 0 h 488"/>
                <a:gd name="T12" fmla="*/ 339 w 339"/>
                <a:gd name="T13" fmla="*/ 29 h 488"/>
                <a:gd name="T14" fmla="*/ 339 w 339"/>
                <a:gd name="T15" fmla="*/ 460 h 488"/>
                <a:gd name="T16" fmla="*/ 311 w 339"/>
                <a:gd name="T17" fmla="*/ 488 h 488"/>
                <a:gd name="T18" fmla="*/ 29 w 339"/>
                <a:gd name="T19" fmla="*/ 8 h 488"/>
                <a:gd name="T20" fmla="*/ 8 w 339"/>
                <a:gd name="T21" fmla="*/ 29 h 488"/>
                <a:gd name="T22" fmla="*/ 8 w 339"/>
                <a:gd name="T23" fmla="*/ 460 h 488"/>
                <a:gd name="T24" fmla="*/ 29 w 339"/>
                <a:gd name="T25" fmla="*/ 480 h 488"/>
                <a:gd name="T26" fmla="*/ 311 w 339"/>
                <a:gd name="T27" fmla="*/ 480 h 488"/>
                <a:gd name="T28" fmla="*/ 331 w 339"/>
                <a:gd name="T29" fmla="*/ 460 h 488"/>
                <a:gd name="T30" fmla="*/ 331 w 339"/>
                <a:gd name="T31" fmla="*/ 29 h 488"/>
                <a:gd name="T32" fmla="*/ 311 w 339"/>
                <a:gd name="T33" fmla="*/ 8 h 488"/>
                <a:gd name="T34" fmla="*/ 29 w 339"/>
                <a:gd name="T35" fmla="*/ 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9" h="488">
                  <a:moveTo>
                    <a:pt x="311" y="488"/>
                  </a:moveTo>
                  <a:cubicBezTo>
                    <a:pt x="29" y="488"/>
                    <a:pt x="29" y="488"/>
                    <a:pt x="29" y="488"/>
                  </a:cubicBezTo>
                  <a:cubicBezTo>
                    <a:pt x="13" y="488"/>
                    <a:pt x="0" y="475"/>
                    <a:pt x="0" y="46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27" y="0"/>
                    <a:pt x="339" y="13"/>
                    <a:pt x="339" y="29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9" y="475"/>
                    <a:pt x="327" y="488"/>
                    <a:pt x="311" y="488"/>
                  </a:cubicBezTo>
                  <a:close/>
                  <a:moveTo>
                    <a:pt x="29" y="8"/>
                  </a:moveTo>
                  <a:cubicBezTo>
                    <a:pt x="18" y="8"/>
                    <a:pt x="8" y="17"/>
                    <a:pt x="8" y="29"/>
                  </a:cubicBezTo>
                  <a:cubicBezTo>
                    <a:pt x="8" y="460"/>
                    <a:pt x="8" y="460"/>
                    <a:pt x="8" y="460"/>
                  </a:cubicBezTo>
                  <a:cubicBezTo>
                    <a:pt x="8" y="471"/>
                    <a:pt x="18" y="480"/>
                    <a:pt x="29" y="480"/>
                  </a:cubicBezTo>
                  <a:cubicBezTo>
                    <a:pt x="311" y="480"/>
                    <a:pt x="311" y="480"/>
                    <a:pt x="311" y="480"/>
                  </a:cubicBezTo>
                  <a:cubicBezTo>
                    <a:pt x="322" y="480"/>
                    <a:pt x="331" y="471"/>
                    <a:pt x="331" y="460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31" y="17"/>
                    <a:pt x="322" y="8"/>
                    <a:pt x="311" y="8"/>
                  </a:cubicBezTo>
                  <a:lnTo>
                    <a:pt x="29" y="8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ïşliḍé">
              <a:extLst>
                <a:ext uri="{FF2B5EF4-FFF2-40B4-BE49-F238E27FC236}">
                  <a16:creationId xmlns:a16="http://schemas.microsoft.com/office/drawing/2014/main" id="{9D318F47-F821-59CA-1D62-26A04295D170}"/>
                </a:ext>
              </a:extLst>
            </p:cNvPr>
            <p:cNvSpPr/>
            <p:nvPr/>
          </p:nvSpPr>
          <p:spPr bwMode="auto">
            <a:xfrm>
              <a:off x="4449763" y="4397376"/>
              <a:ext cx="3292475" cy="0"/>
            </a:xfrm>
            <a:custGeom>
              <a:avLst/>
              <a:gdLst>
                <a:gd name="T0" fmla="*/ 0 w 2074"/>
                <a:gd name="T1" fmla="*/ 2074 w 2074"/>
                <a:gd name="T2" fmla="*/ 0 w 207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74">
                  <a:moveTo>
                    <a:pt x="0" y="0"/>
                  </a:moveTo>
                  <a:lnTo>
                    <a:pt x="20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îṣļïḋe">
              <a:extLst>
                <a:ext uri="{FF2B5EF4-FFF2-40B4-BE49-F238E27FC236}">
                  <a16:creationId xmlns:a16="http://schemas.microsoft.com/office/drawing/2014/main" id="{C97933BA-7B17-36FD-9A37-F224CED61327}"/>
                </a:ext>
              </a:extLst>
            </p:cNvPr>
            <p:cNvSpPr/>
            <p:nvPr/>
          </p:nvSpPr>
          <p:spPr bwMode="auto">
            <a:xfrm>
              <a:off x="4449763" y="4397376"/>
              <a:ext cx="329247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îsľiḋè">
              <a:extLst>
                <a:ext uri="{FF2B5EF4-FFF2-40B4-BE49-F238E27FC236}">
                  <a16:creationId xmlns:a16="http://schemas.microsoft.com/office/drawing/2014/main" id="{9252750B-655D-9215-C023-8B1F6C0F67F8}"/>
                </a:ext>
              </a:extLst>
            </p:cNvPr>
            <p:cNvSpPr/>
            <p:nvPr/>
          </p:nvSpPr>
          <p:spPr bwMode="auto">
            <a:xfrm>
              <a:off x="4433888" y="4381501"/>
              <a:ext cx="3324225" cy="30163"/>
            </a:xfrm>
            <a:custGeom>
              <a:avLst/>
              <a:gdLst>
                <a:gd name="T0" fmla="*/ 876 w 880"/>
                <a:gd name="T1" fmla="*/ 8 h 8"/>
                <a:gd name="T2" fmla="*/ 4 w 880"/>
                <a:gd name="T3" fmla="*/ 8 h 8"/>
                <a:gd name="T4" fmla="*/ 0 w 880"/>
                <a:gd name="T5" fmla="*/ 4 h 8"/>
                <a:gd name="T6" fmla="*/ 4 w 880"/>
                <a:gd name="T7" fmla="*/ 0 h 8"/>
                <a:gd name="T8" fmla="*/ 876 w 880"/>
                <a:gd name="T9" fmla="*/ 0 h 8"/>
                <a:gd name="T10" fmla="*/ 880 w 880"/>
                <a:gd name="T11" fmla="*/ 4 h 8"/>
                <a:gd name="T12" fmla="*/ 876 w 88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0" h="8">
                  <a:moveTo>
                    <a:pt x="87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76" y="0"/>
                    <a:pt x="876" y="0"/>
                    <a:pt x="876" y="0"/>
                  </a:cubicBezTo>
                  <a:cubicBezTo>
                    <a:pt x="879" y="0"/>
                    <a:pt x="880" y="2"/>
                    <a:pt x="880" y="4"/>
                  </a:cubicBezTo>
                  <a:cubicBezTo>
                    <a:pt x="880" y="6"/>
                    <a:pt x="879" y="8"/>
                    <a:pt x="876" y="8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îş1iḓè">
              <a:extLst>
                <a:ext uri="{FF2B5EF4-FFF2-40B4-BE49-F238E27FC236}">
                  <a16:creationId xmlns:a16="http://schemas.microsoft.com/office/drawing/2014/main" id="{3FD5DF65-878F-C230-FC7C-D3932078D515}"/>
                </a:ext>
              </a:extLst>
            </p:cNvPr>
            <p:cNvSpPr/>
            <p:nvPr/>
          </p:nvSpPr>
          <p:spPr bwMode="auto">
            <a:xfrm>
              <a:off x="5084763" y="3248026"/>
              <a:ext cx="79375" cy="79375"/>
            </a:xfrm>
            <a:prstGeom prst="ellipse">
              <a:avLst/>
            </a:pr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isḷíďè">
              <a:extLst>
                <a:ext uri="{FF2B5EF4-FFF2-40B4-BE49-F238E27FC236}">
                  <a16:creationId xmlns:a16="http://schemas.microsoft.com/office/drawing/2014/main" id="{CF38B6A0-AC36-9FE0-AAE6-7839872F43D4}"/>
                </a:ext>
              </a:extLst>
            </p:cNvPr>
            <p:cNvSpPr/>
            <p:nvPr/>
          </p:nvSpPr>
          <p:spPr bwMode="auto">
            <a:xfrm>
              <a:off x="5548313" y="2574926"/>
              <a:ext cx="1249363" cy="1814513"/>
            </a:xfrm>
            <a:custGeom>
              <a:avLst/>
              <a:gdLst>
                <a:gd name="T0" fmla="*/ 307 w 331"/>
                <a:gd name="T1" fmla="*/ 480 h 480"/>
                <a:gd name="T2" fmla="*/ 24 w 331"/>
                <a:gd name="T3" fmla="*/ 480 h 480"/>
                <a:gd name="T4" fmla="*/ 0 w 331"/>
                <a:gd name="T5" fmla="*/ 455 h 480"/>
                <a:gd name="T6" fmla="*/ 0 w 331"/>
                <a:gd name="T7" fmla="*/ 24 h 480"/>
                <a:gd name="T8" fmla="*/ 24 w 331"/>
                <a:gd name="T9" fmla="*/ 0 h 480"/>
                <a:gd name="T10" fmla="*/ 307 w 331"/>
                <a:gd name="T11" fmla="*/ 0 h 480"/>
                <a:gd name="T12" fmla="*/ 331 w 331"/>
                <a:gd name="T13" fmla="*/ 24 h 480"/>
                <a:gd name="T14" fmla="*/ 331 w 331"/>
                <a:gd name="T15" fmla="*/ 455 h 480"/>
                <a:gd name="T16" fmla="*/ 307 w 331"/>
                <a:gd name="T1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480">
                  <a:moveTo>
                    <a:pt x="307" y="480"/>
                  </a:moveTo>
                  <a:cubicBezTo>
                    <a:pt x="24" y="480"/>
                    <a:pt x="24" y="480"/>
                    <a:pt x="24" y="480"/>
                  </a:cubicBezTo>
                  <a:cubicBezTo>
                    <a:pt x="11" y="480"/>
                    <a:pt x="0" y="469"/>
                    <a:pt x="0" y="45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20" y="0"/>
                    <a:pt x="331" y="10"/>
                    <a:pt x="331" y="24"/>
                  </a:cubicBezTo>
                  <a:cubicBezTo>
                    <a:pt x="331" y="455"/>
                    <a:pt x="331" y="455"/>
                    <a:pt x="331" y="455"/>
                  </a:cubicBezTo>
                  <a:cubicBezTo>
                    <a:pt x="331" y="469"/>
                    <a:pt x="320" y="480"/>
                    <a:pt x="307" y="4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îŝļíďé">
              <a:extLst>
                <a:ext uri="{FF2B5EF4-FFF2-40B4-BE49-F238E27FC236}">
                  <a16:creationId xmlns:a16="http://schemas.microsoft.com/office/drawing/2014/main" id="{1CA898C6-4A12-275E-A15E-56BF05BDF01C}"/>
                </a:ext>
              </a:extLst>
            </p:cNvPr>
            <p:cNvSpPr/>
            <p:nvPr/>
          </p:nvSpPr>
          <p:spPr bwMode="auto">
            <a:xfrm>
              <a:off x="5534026" y="2559051"/>
              <a:ext cx="1279525" cy="1846263"/>
            </a:xfrm>
            <a:custGeom>
              <a:avLst/>
              <a:gdLst>
                <a:gd name="T0" fmla="*/ 311 w 339"/>
                <a:gd name="T1" fmla="*/ 488 h 488"/>
                <a:gd name="T2" fmla="*/ 28 w 339"/>
                <a:gd name="T3" fmla="*/ 488 h 488"/>
                <a:gd name="T4" fmla="*/ 0 w 339"/>
                <a:gd name="T5" fmla="*/ 459 h 488"/>
                <a:gd name="T6" fmla="*/ 0 w 339"/>
                <a:gd name="T7" fmla="*/ 28 h 488"/>
                <a:gd name="T8" fmla="*/ 28 w 339"/>
                <a:gd name="T9" fmla="*/ 0 h 488"/>
                <a:gd name="T10" fmla="*/ 311 w 339"/>
                <a:gd name="T11" fmla="*/ 0 h 488"/>
                <a:gd name="T12" fmla="*/ 339 w 339"/>
                <a:gd name="T13" fmla="*/ 28 h 488"/>
                <a:gd name="T14" fmla="*/ 339 w 339"/>
                <a:gd name="T15" fmla="*/ 459 h 488"/>
                <a:gd name="T16" fmla="*/ 311 w 339"/>
                <a:gd name="T17" fmla="*/ 488 h 488"/>
                <a:gd name="T18" fmla="*/ 28 w 339"/>
                <a:gd name="T19" fmla="*/ 8 h 488"/>
                <a:gd name="T20" fmla="*/ 8 w 339"/>
                <a:gd name="T21" fmla="*/ 28 h 488"/>
                <a:gd name="T22" fmla="*/ 8 w 339"/>
                <a:gd name="T23" fmla="*/ 459 h 488"/>
                <a:gd name="T24" fmla="*/ 28 w 339"/>
                <a:gd name="T25" fmla="*/ 480 h 488"/>
                <a:gd name="T26" fmla="*/ 311 w 339"/>
                <a:gd name="T27" fmla="*/ 480 h 488"/>
                <a:gd name="T28" fmla="*/ 331 w 339"/>
                <a:gd name="T29" fmla="*/ 459 h 488"/>
                <a:gd name="T30" fmla="*/ 331 w 339"/>
                <a:gd name="T31" fmla="*/ 28 h 488"/>
                <a:gd name="T32" fmla="*/ 311 w 339"/>
                <a:gd name="T33" fmla="*/ 8 h 488"/>
                <a:gd name="T34" fmla="*/ 28 w 339"/>
                <a:gd name="T35" fmla="*/ 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9" h="488">
                  <a:moveTo>
                    <a:pt x="311" y="488"/>
                  </a:moveTo>
                  <a:cubicBezTo>
                    <a:pt x="28" y="488"/>
                    <a:pt x="28" y="488"/>
                    <a:pt x="28" y="488"/>
                  </a:cubicBezTo>
                  <a:cubicBezTo>
                    <a:pt x="13" y="488"/>
                    <a:pt x="0" y="475"/>
                    <a:pt x="0" y="45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26" y="0"/>
                    <a:pt x="339" y="12"/>
                    <a:pt x="339" y="2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75"/>
                    <a:pt x="326" y="488"/>
                    <a:pt x="311" y="488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459"/>
                    <a:pt x="8" y="459"/>
                    <a:pt x="8" y="459"/>
                  </a:cubicBezTo>
                  <a:cubicBezTo>
                    <a:pt x="8" y="470"/>
                    <a:pt x="17" y="480"/>
                    <a:pt x="28" y="480"/>
                  </a:cubicBezTo>
                  <a:cubicBezTo>
                    <a:pt x="311" y="480"/>
                    <a:pt x="311" y="480"/>
                    <a:pt x="311" y="480"/>
                  </a:cubicBezTo>
                  <a:cubicBezTo>
                    <a:pt x="322" y="480"/>
                    <a:pt x="331" y="470"/>
                    <a:pt x="331" y="45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1" y="17"/>
                    <a:pt x="322" y="8"/>
                    <a:pt x="311" y="8"/>
                  </a:cubicBezTo>
                  <a:lnTo>
                    <a:pt x="28" y="8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íṧḻiḑè">
              <a:extLst>
                <a:ext uri="{FF2B5EF4-FFF2-40B4-BE49-F238E27FC236}">
                  <a16:creationId xmlns:a16="http://schemas.microsoft.com/office/drawing/2014/main" id="{59FA3A75-3CAE-FFD8-C45F-EBE8B8A17B74}"/>
                </a:ext>
              </a:extLst>
            </p:cNvPr>
            <p:cNvSpPr/>
            <p:nvPr/>
          </p:nvSpPr>
          <p:spPr bwMode="auto">
            <a:xfrm>
              <a:off x="5548313" y="2574926"/>
              <a:ext cx="1249363" cy="195263"/>
            </a:xfrm>
            <a:custGeom>
              <a:avLst/>
              <a:gdLst>
                <a:gd name="T0" fmla="*/ 331 w 331"/>
                <a:gd name="T1" fmla="*/ 52 h 52"/>
                <a:gd name="T2" fmla="*/ 331 w 331"/>
                <a:gd name="T3" fmla="*/ 24 h 52"/>
                <a:gd name="T4" fmla="*/ 307 w 331"/>
                <a:gd name="T5" fmla="*/ 0 h 52"/>
                <a:gd name="T6" fmla="*/ 24 w 331"/>
                <a:gd name="T7" fmla="*/ 0 h 52"/>
                <a:gd name="T8" fmla="*/ 0 w 331"/>
                <a:gd name="T9" fmla="*/ 24 h 52"/>
                <a:gd name="T10" fmla="*/ 0 w 331"/>
                <a:gd name="T11" fmla="*/ 52 h 52"/>
                <a:gd name="T12" fmla="*/ 331 w 33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2">
                  <a:moveTo>
                    <a:pt x="331" y="52"/>
                  </a:moveTo>
                  <a:cubicBezTo>
                    <a:pt x="331" y="24"/>
                    <a:pt x="331" y="24"/>
                    <a:pt x="331" y="24"/>
                  </a:cubicBezTo>
                  <a:cubicBezTo>
                    <a:pt x="331" y="10"/>
                    <a:pt x="320" y="0"/>
                    <a:pt x="30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331" y="52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í$ľíḓè">
              <a:extLst>
                <a:ext uri="{FF2B5EF4-FFF2-40B4-BE49-F238E27FC236}">
                  <a16:creationId xmlns:a16="http://schemas.microsoft.com/office/drawing/2014/main" id="{27BB0388-81D8-409B-42F0-40466F2A99B4}"/>
                </a:ext>
              </a:extLst>
            </p:cNvPr>
            <p:cNvSpPr/>
            <p:nvPr/>
          </p:nvSpPr>
          <p:spPr bwMode="auto">
            <a:xfrm>
              <a:off x="5534026" y="2559051"/>
              <a:ext cx="1279525" cy="227013"/>
            </a:xfrm>
            <a:custGeom>
              <a:avLst/>
              <a:gdLst>
                <a:gd name="T0" fmla="*/ 339 w 339"/>
                <a:gd name="T1" fmla="*/ 60 h 60"/>
                <a:gd name="T2" fmla="*/ 0 w 339"/>
                <a:gd name="T3" fmla="*/ 60 h 60"/>
                <a:gd name="T4" fmla="*/ 0 w 339"/>
                <a:gd name="T5" fmla="*/ 28 h 60"/>
                <a:gd name="T6" fmla="*/ 28 w 339"/>
                <a:gd name="T7" fmla="*/ 0 h 60"/>
                <a:gd name="T8" fmla="*/ 311 w 339"/>
                <a:gd name="T9" fmla="*/ 0 h 60"/>
                <a:gd name="T10" fmla="*/ 339 w 339"/>
                <a:gd name="T11" fmla="*/ 28 h 60"/>
                <a:gd name="T12" fmla="*/ 339 w 339"/>
                <a:gd name="T13" fmla="*/ 60 h 60"/>
                <a:gd name="T14" fmla="*/ 8 w 339"/>
                <a:gd name="T15" fmla="*/ 52 h 60"/>
                <a:gd name="T16" fmla="*/ 331 w 339"/>
                <a:gd name="T17" fmla="*/ 52 h 60"/>
                <a:gd name="T18" fmla="*/ 331 w 339"/>
                <a:gd name="T19" fmla="*/ 28 h 60"/>
                <a:gd name="T20" fmla="*/ 311 w 339"/>
                <a:gd name="T21" fmla="*/ 8 h 60"/>
                <a:gd name="T22" fmla="*/ 28 w 339"/>
                <a:gd name="T23" fmla="*/ 8 h 60"/>
                <a:gd name="T24" fmla="*/ 8 w 339"/>
                <a:gd name="T25" fmla="*/ 28 h 60"/>
                <a:gd name="T26" fmla="*/ 8 w 339"/>
                <a:gd name="T27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9" h="60">
                  <a:moveTo>
                    <a:pt x="339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326" y="0"/>
                    <a:pt x="339" y="12"/>
                    <a:pt x="339" y="28"/>
                  </a:cubicBezTo>
                  <a:lnTo>
                    <a:pt x="339" y="60"/>
                  </a:lnTo>
                  <a:close/>
                  <a:moveTo>
                    <a:pt x="8" y="52"/>
                  </a:moveTo>
                  <a:cubicBezTo>
                    <a:pt x="331" y="52"/>
                    <a:pt x="331" y="52"/>
                    <a:pt x="331" y="52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1" y="17"/>
                    <a:pt x="322" y="8"/>
                    <a:pt x="311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7" y="8"/>
                    <a:pt x="8" y="17"/>
                    <a:pt x="8" y="28"/>
                  </a:cubicBezTo>
                  <a:lnTo>
                    <a:pt x="8" y="52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í$ľíḑé">
              <a:extLst>
                <a:ext uri="{FF2B5EF4-FFF2-40B4-BE49-F238E27FC236}">
                  <a16:creationId xmlns:a16="http://schemas.microsoft.com/office/drawing/2014/main" id="{8090CB08-4BA4-1068-907E-B647F1646EE9}"/>
                </a:ext>
              </a:extLst>
            </p:cNvPr>
            <p:cNvSpPr/>
            <p:nvPr/>
          </p:nvSpPr>
          <p:spPr bwMode="auto">
            <a:xfrm>
              <a:off x="6096001" y="3829051"/>
              <a:ext cx="1174750" cy="741363"/>
            </a:xfrm>
            <a:custGeom>
              <a:avLst/>
              <a:gdLst>
                <a:gd name="T0" fmla="*/ 0 w 311"/>
                <a:gd name="T1" fmla="*/ 0 h 196"/>
                <a:gd name="T2" fmla="*/ 283 w 311"/>
                <a:gd name="T3" fmla="*/ 0 h 196"/>
                <a:gd name="T4" fmla="*/ 311 w 311"/>
                <a:gd name="T5" fmla="*/ 28 h 196"/>
                <a:gd name="T6" fmla="*/ 311 w 311"/>
                <a:gd name="T7" fmla="*/ 168 h 196"/>
                <a:gd name="T8" fmla="*/ 283 w 311"/>
                <a:gd name="T9" fmla="*/ 196 h 196"/>
                <a:gd name="T10" fmla="*/ 78 w 311"/>
                <a:gd name="T11" fmla="*/ 196 h 196"/>
                <a:gd name="T12" fmla="*/ 50 w 311"/>
                <a:gd name="T13" fmla="*/ 168 h 196"/>
                <a:gd name="T14" fmla="*/ 50 w 311"/>
                <a:gd name="T15" fmla="*/ 14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196">
                  <a:moveTo>
                    <a:pt x="0" y="0"/>
                  </a:moveTo>
                  <a:cubicBezTo>
                    <a:pt x="283" y="0"/>
                    <a:pt x="283" y="0"/>
                    <a:pt x="283" y="0"/>
                  </a:cubicBezTo>
                  <a:cubicBezTo>
                    <a:pt x="299" y="0"/>
                    <a:pt x="311" y="13"/>
                    <a:pt x="311" y="2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84"/>
                    <a:pt x="299" y="196"/>
                    <a:pt x="283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63" y="196"/>
                    <a:pt x="50" y="184"/>
                    <a:pt x="50" y="168"/>
                  </a:cubicBezTo>
                  <a:cubicBezTo>
                    <a:pt x="50" y="146"/>
                    <a:pt x="50" y="146"/>
                    <a:pt x="50" y="14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íṧlïďè">
              <a:extLst>
                <a:ext uri="{FF2B5EF4-FFF2-40B4-BE49-F238E27FC236}">
                  <a16:creationId xmlns:a16="http://schemas.microsoft.com/office/drawing/2014/main" id="{20313414-30AC-4E90-89D8-E0DF5F71264E}"/>
                </a:ext>
              </a:extLst>
            </p:cNvPr>
            <p:cNvSpPr/>
            <p:nvPr/>
          </p:nvSpPr>
          <p:spPr bwMode="auto">
            <a:xfrm>
              <a:off x="6096001" y="3814763"/>
              <a:ext cx="1189038" cy="771525"/>
            </a:xfrm>
            <a:custGeom>
              <a:avLst/>
              <a:gdLst>
                <a:gd name="T0" fmla="*/ 283 w 315"/>
                <a:gd name="T1" fmla="*/ 204 h 204"/>
                <a:gd name="T2" fmla="*/ 78 w 315"/>
                <a:gd name="T3" fmla="*/ 204 h 204"/>
                <a:gd name="T4" fmla="*/ 46 w 315"/>
                <a:gd name="T5" fmla="*/ 172 h 204"/>
                <a:gd name="T6" fmla="*/ 46 w 315"/>
                <a:gd name="T7" fmla="*/ 150 h 204"/>
                <a:gd name="T8" fmla="*/ 54 w 315"/>
                <a:gd name="T9" fmla="*/ 150 h 204"/>
                <a:gd name="T10" fmla="*/ 54 w 315"/>
                <a:gd name="T11" fmla="*/ 172 h 204"/>
                <a:gd name="T12" fmla="*/ 78 w 315"/>
                <a:gd name="T13" fmla="*/ 196 h 204"/>
                <a:gd name="T14" fmla="*/ 283 w 315"/>
                <a:gd name="T15" fmla="*/ 196 h 204"/>
                <a:gd name="T16" fmla="*/ 307 w 315"/>
                <a:gd name="T17" fmla="*/ 172 h 204"/>
                <a:gd name="T18" fmla="*/ 307 w 315"/>
                <a:gd name="T19" fmla="*/ 32 h 204"/>
                <a:gd name="T20" fmla="*/ 283 w 315"/>
                <a:gd name="T21" fmla="*/ 8 h 204"/>
                <a:gd name="T22" fmla="*/ 0 w 315"/>
                <a:gd name="T23" fmla="*/ 8 h 204"/>
                <a:gd name="T24" fmla="*/ 0 w 315"/>
                <a:gd name="T25" fmla="*/ 0 h 204"/>
                <a:gd name="T26" fmla="*/ 283 w 315"/>
                <a:gd name="T27" fmla="*/ 0 h 204"/>
                <a:gd name="T28" fmla="*/ 315 w 315"/>
                <a:gd name="T29" fmla="*/ 32 h 204"/>
                <a:gd name="T30" fmla="*/ 315 w 315"/>
                <a:gd name="T31" fmla="*/ 172 h 204"/>
                <a:gd name="T32" fmla="*/ 283 w 315"/>
                <a:gd name="T33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204">
                  <a:moveTo>
                    <a:pt x="283" y="204"/>
                  </a:moveTo>
                  <a:cubicBezTo>
                    <a:pt x="78" y="204"/>
                    <a:pt x="78" y="204"/>
                    <a:pt x="78" y="204"/>
                  </a:cubicBezTo>
                  <a:cubicBezTo>
                    <a:pt x="61" y="204"/>
                    <a:pt x="46" y="190"/>
                    <a:pt x="46" y="172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4" y="185"/>
                    <a:pt x="65" y="196"/>
                    <a:pt x="78" y="196"/>
                  </a:cubicBezTo>
                  <a:cubicBezTo>
                    <a:pt x="283" y="196"/>
                    <a:pt x="283" y="196"/>
                    <a:pt x="283" y="196"/>
                  </a:cubicBezTo>
                  <a:cubicBezTo>
                    <a:pt x="296" y="196"/>
                    <a:pt x="307" y="185"/>
                    <a:pt x="307" y="172"/>
                  </a:cubicBezTo>
                  <a:cubicBezTo>
                    <a:pt x="307" y="32"/>
                    <a:pt x="307" y="32"/>
                    <a:pt x="307" y="32"/>
                  </a:cubicBezTo>
                  <a:cubicBezTo>
                    <a:pt x="307" y="19"/>
                    <a:pt x="296" y="8"/>
                    <a:pt x="28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01" y="0"/>
                    <a:pt x="315" y="15"/>
                    <a:pt x="315" y="3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90"/>
                    <a:pt x="301" y="204"/>
                    <a:pt x="283" y="204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ïśļiḋé">
              <a:extLst>
                <a:ext uri="{FF2B5EF4-FFF2-40B4-BE49-F238E27FC236}">
                  <a16:creationId xmlns:a16="http://schemas.microsoft.com/office/drawing/2014/main" id="{D98DFC4F-2B30-7CA0-C7E6-4B96C8299DAF}"/>
                </a:ext>
              </a:extLst>
            </p:cNvPr>
            <p:cNvSpPr/>
            <p:nvPr/>
          </p:nvSpPr>
          <p:spPr bwMode="auto">
            <a:xfrm>
              <a:off x="5707063" y="3829051"/>
              <a:ext cx="581025" cy="552450"/>
            </a:xfrm>
            <a:custGeom>
              <a:avLst/>
              <a:gdLst>
                <a:gd name="T0" fmla="*/ 0 w 154"/>
                <a:gd name="T1" fmla="*/ 146 h 146"/>
                <a:gd name="T2" fmla="*/ 3 w 154"/>
                <a:gd name="T3" fmla="*/ 146 h 146"/>
                <a:gd name="T4" fmla="*/ 54 w 154"/>
                <a:gd name="T5" fmla="*/ 145 h 146"/>
                <a:gd name="T6" fmla="*/ 154 w 154"/>
                <a:gd name="T7" fmla="*/ 145 h 146"/>
                <a:gd name="T8" fmla="*/ 154 w 154"/>
                <a:gd name="T9" fmla="*/ 50 h 146"/>
                <a:gd name="T10" fmla="*/ 104 w 154"/>
                <a:gd name="T11" fmla="*/ 0 h 146"/>
                <a:gd name="T12" fmla="*/ 104 w 154"/>
                <a:gd name="T13" fmla="*/ 0 h 146"/>
                <a:gd name="T14" fmla="*/ 54 w 154"/>
                <a:gd name="T15" fmla="*/ 50 h 146"/>
                <a:gd name="T16" fmla="*/ 54 w 154"/>
                <a:gd name="T17" fmla="*/ 78 h 146"/>
                <a:gd name="T18" fmla="*/ 34 w 154"/>
                <a:gd name="T19" fmla="*/ 122 h 146"/>
                <a:gd name="T20" fmla="*/ 0 w 154"/>
                <a:gd name="T21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46">
                  <a:moveTo>
                    <a:pt x="0" y="146"/>
                  </a:moveTo>
                  <a:cubicBezTo>
                    <a:pt x="3" y="146"/>
                    <a:pt x="3" y="146"/>
                    <a:pt x="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154" y="145"/>
                    <a:pt x="154" y="145"/>
                    <a:pt x="154" y="145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4" y="22"/>
                    <a:pt x="131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76" y="0"/>
                    <a:pt x="54" y="22"/>
                    <a:pt x="54" y="50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4" y="94"/>
                    <a:pt x="50" y="108"/>
                    <a:pt x="34" y="122"/>
                  </a:cubicBezTo>
                  <a:lnTo>
                    <a:pt x="0" y="146"/>
                  </a:lnTo>
                  <a:close/>
                </a:path>
              </a:pathLst>
            </a:custGeom>
            <a:solidFill>
              <a:srgbClr val="E4E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îSlïḑé">
              <a:extLst>
                <a:ext uri="{FF2B5EF4-FFF2-40B4-BE49-F238E27FC236}">
                  <a16:creationId xmlns:a16="http://schemas.microsoft.com/office/drawing/2014/main" id="{C00DE8FE-F4BC-EA02-E7B9-2AD1813EB1E7}"/>
                </a:ext>
              </a:extLst>
            </p:cNvPr>
            <p:cNvSpPr/>
            <p:nvPr/>
          </p:nvSpPr>
          <p:spPr bwMode="auto">
            <a:xfrm>
              <a:off x="5692776" y="3814763"/>
              <a:ext cx="611188" cy="582613"/>
            </a:xfrm>
            <a:custGeom>
              <a:avLst/>
              <a:gdLst>
                <a:gd name="T0" fmla="*/ 4 w 162"/>
                <a:gd name="T1" fmla="*/ 154 h 154"/>
                <a:gd name="T2" fmla="*/ 0 w 162"/>
                <a:gd name="T3" fmla="*/ 151 h 154"/>
                <a:gd name="T4" fmla="*/ 2 w 162"/>
                <a:gd name="T5" fmla="*/ 146 h 154"/>
                <a:gd name="T6" fmla="*/ 35 w 162"/>
                <a:gd name="T7" fmla="*/ 122 h 154"/>
                <a:gd name="T8" fmla="*/ 54 w 162"/>
                <a:gd name="T9" fmla="*/ 82 h 154"/>
                <a:gd name="T10" fmla="*/ 54 w 162"/>
                <a:gd name="T11" fmla="*/ 54 h 154"/>
                <a:gd name="T12" fmla="*/ 108 w 162"/>
                <a:gd name="T13" fmla="*/ 0 h 154"/>
                <a:gd name="T14" fmla="*/ 162 w 162"/>
                <a:gd name="T15" fmla="*/ 54 h 154"/>
                <a:gd name="T16" fmla="*/ 162 w 162"/>
                <a:gd name="T17" fmla="*/ 149 h 154"/>
                <a:gd name="T18" fmla="*/ 158 w 162"/>
                <a:gd name="T19" fmla="*/ 153 h 154"/>
                <a:gd name="T20" fmla="*/ 58 w 162"/>
                <a:gd name="T21" fmla="*/ 153 h 154"/>
                <a:gd name="T22" fmla="*/ 4 w 162"/>
                <a:gd name="T23" fmla="*/ 154 h 154"/>
                <a:gd name="T24" fmla="*/ 108 w 162"/>
                <a:gd name="T25" fmla="*/ 8 h 154"/>
                <a:gd name="T26" fmla="*/ 62 w 162"/>
                <a:gd name="T27" fmla="*/ 54 h 154"/>
                <a:gd name="T28" fmla="*/ 62 w 162"/>
                <a:gd name="T29" fmla="*/ 82 h 154"/>
                <a:gd name="T30" fmla="*/ 40 w 162"/>
                <a:gd name="T31" fmla="*/ 129 h 154"/>
                <a:gd name="T32" fmla="*/ 17 w 162"/>
                <a:gd name="T33" fmla="*/ 145 h 154"/>
                <a:gd name="T34" fmla="*/ 58 w 162"/>
                <a:gd name="T35" fmla="*/ 145 h 154"/>
                <a:gd name="T36" fmla="*/ 154 w 162"/>
                <a:gd name="T37" fmla="*/ 145 h 154"/>
                <a:gd name="T38" fmla="*/ 154 w 162"/>
                <a:gd name="T39" fmla="*/ 54 h 154"/>
                <a:gd name="T40" fmla="*/ 108 w 162"/>
                <a:gd name="T41" fmla="*/ 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54">
                  <a:moveTo>
                    <a:pt x="4" y="154"/>
                  </a:moveTo>
                  <a:cubicBezTo>
                    <a:pt x="2" y="154"/>
                    <a:pt x="1" y="152"/>
                    <a:pt x="0" y="151"/>
                  </a:cubicBezTo>
                  <a:cubicBezTo>
                    <a:pt x="0" y="149"/>
                    <a:pt x="0" y="147"/>
                    <a:pt x="2" y="146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51" y="110"/>
                    <a:pt x="54" y="98"/>
                    <a:pt x="54" y="82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24"/>
                    <a:pt x="78" y="0"/>
                    <a:pt x="108" y="0"/>
                  </a:cubicBezTo>
                  <a:cubicBezTo>
                    <a:pt x="138" y="0"/>
                    <a:pt x="162" y="24"/>
                    <a:pt x="162" y="54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51"/>
                    <a:pt x="160" y="153"/>
                    <a:pt x="158" y="153"/>
                  </a:cubicBezTo>
                  <a:cubicBezTo>
                    <a:pt x="58" y="153"/>
                    <a:pt x="58" y="153"/>
                    <a:pt x="58" y="153"/>
                  </a:cubicBezTo>
                  <a:lnTo>
                    <a:pt x="4" y="154"/>
                  </a:lnTo>
                  <a:close/>
                  <a:moveTo>
                    <a:pt x="108" y="8"/>
                  </a:moveTo>
                  <a:cubicBezTo>
                    <a:pt x="82" y="8"/>
                    <a:pt x="62" y="28"/>
                    <a:pt x="62" y="54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2" y="100"/>
                    <a:pt x="58" y="115"/>
                    <a:pt x="40" y="129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58" y="145"/>
                    <a:pt x="58" y="145"/>
                    <a:pt x="58" y="145"/>
                  </a:cubicBezTo>
                  <a:cubicBezTo>
                    <a:pt x="154" y="145"/>
                    <a:pt x="154" y="145"/>
                    <a:pt x="154" y="145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28"/>
                    <a:pt x="133" y="8"/>
                    <a:pt x="108" y="8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íṣľîḑé">
              <a:extLst>
                <a:ext uri="{FF2B5EF4-FFF2-40B4-BE49-F238E27FC236}">
                  <a16:creationId xmlns:a16="http://schemas.microsoft.com/office/drawing/2014/main" id="{A3790EE2-E904-7B42-F9FA-9B5456F8B792}"/>
                </a:ext>
              </a:extLst>
            </p:cNvPr>
            <p:cNvSpPr/>
            <p:nvPr/>
          </p:nvSpPr>
          <p:spPr bwMode="auto">
            <a:xfrm>
              <a:off x="5770563" y="3021013"/>
              <a:ext cx="804863" cy="0"/>
            </a:xfrm>
            <a:custGeom>
              <a:avLst/>
              <a:gdLst>
                <a:gd name="T0" fmla="*/ 0 w 507"/>
                <a:gd name="T1" fmla="*/ 507 w 507"/>
                <a:gd name="T2" fmla="*/ 0 w 5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7">
                  <a:moveTo>
                    <a:pt x="0" y="0"/>
                  </a:moveTo>
                  <a:lnTo>
                    <a:pt x="5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ïŝľíďê">
              <a:extLst>
                <a:ext uri="{FF2B5EF4-FFF2-40B4-BE49-F238E27FC236}">
                  <a16:creationId xmlns:a16="http://schemas.microsoft.com/office/drawing/2014/main" id="{FD0E0229-37C3-9FFB-1403-BB599C71ED5A}"/>
                </a:ext>
              </a:extLst>
            </p:cNvPr>
            <p:cNvSpPr/>
            <p:nvPr/>
          </p:nvSpPr>
          <p:spPr bwMode="auto">
            <a:xfrm>
              <a:off x="5770563" y="3021013"/>
              <a:ext cx="8048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iṡ1iḋe">
              <a:extLst>
                <a:ext uri="{FF2B5EF4-FFF2-40B4-BE49-F238E27FC236}">
                  <a16:creationId xmlns:a16="http://schemas.microsoft.com/office/drawing/2014/main" id="{1D5F7433-F3E0-6A41-CFD4-AE2EB377996F}"/>
                </a:ext>
              </a:extLst>
            </p:cNvPr>
            <p:cNvSpPr/>
            <p:nvPr/>
          </p:nvSpPr>
          <p:spPr bwMode="auto">
            <a:xfrm>
              <a:off x="5748338" y="2997201"/>
              <a:ext cx="849313" cy="46038"/>
            </a:xfrm>
            <a:custGeom>
              <a:avLst/>
              <a:gdLst>
                <a:gd name="T0" fmla="*/ 219 w 225"/>
                <a:gd name="T1" fmla="*/ 12 h 12"/>
                <a:gd name="T2" fmla="*/ 6 w 225"/>
                <a:gd name="T3" fmla="*/ 12 h 12"/>
                <a:gd name="T4" fmla="*/ 0 w 225"/>
                <a:gd name="T5" fmla="*/ 6 h 12"/>
                <a:gd name="T6" fmla="*/ 6 w 225"/>
                <a:gd name="T7" fmla="*/ 0 h 12"/>
                <a:gd name="T8" fmla="*/ 219 w 225"/>
                <a:gd name="T9" fmla="*/ 0 h 12"/>
                <a:gd name="T10" fmla="*/ 225 w 225"/>
                <a:gd name="T11" fmla="*/ 6 h 12"/>
                <a:gd name="T12" fmla="*/ 219 w 22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2">
                  <a:moveTo>
                    <a:pt x="2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5" y="3"/>
                    <a:pt x="225" y="6"/>
                  </a:cubicBezTo>
                  <a:cubicBezTo>
                    <a:pt x="225" y="10"/>
                    <a:pt x="223" y="12"/>
                    <a:pt x="219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íṥḻîḋe">
              <a:extLst>
                <a:ext uri="{FF2B5EF4-FFF2-40B4-BE49-F238E27FC236}">
                  <a16:creationId xmlns:a16="http://schemas.microsoft.com/office/drawing/2014/main" id="{E64844AB-E499-A0F3-4191-A024D2ABF127}"/>
                </a:ext>
              </a:extLst>
            </p:cNvPr>
            <p:cNvSpPr/>
            <p:nvPr/>
          </p:nvSpPr>
          <p:spPr bwMode="auto">
            <a:xfrm>
              <a:off x="5770563" y="3221038"/>
              <a:ext cx="804863" cy="0"/>
            </a:xfrm>
            <a:custGeom>
              <a:avLst/>
              <a:gdLst>
                <a:gd name="T0" fmla="*/ 0 w 507"/>
                <a:gd name="T1" fmla="*/ 507 w 507"/>
                <a:gd name="T2" fmla="*/ 0 w 5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7">
                  <a:moveTo>
                    <a:pt x="0" y="0"/>
                  </a:moveTo>
                  <a:lnTo>
                    <a:pt x="5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ïśḻïďé">
              <a:extLst>
                <a:ext uri="{FF2B5EF4-FFF2-40B4-BE49-F238E27FC236}">
                  <a16:creationId xmlns:a16="http://schemas.microsoft.com/office/drawing/2014/main" id="{55440A1F-44C2-5E7B-A00F-4C4AAF14AB75}"/>
                </a:ext>
              </a:extLst>
            </p:cNvPr>
            <p:cNvSpPr/>
            <p:nvPr/>
          </p:nvSpPr>
          <p:spPr bwMode="auto">
            <a:xfrm>
              <a:off x="5770563" y="3221038"/>
              <a:ext cx="8048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iṥļïďê">
              <a:extLst>
                <a:ext uri="{FF2B5EF4-FFF2-40B4-BE49-F238E27FC236}">
                  <a16:creationId xmlns:a16="http://schemas.microsoft.com/office/drawing/2014/main" id="{7A057AB8-0856-95CE-3E45-C151B3195069}"/>
                </a:ext>
              </a:extLst>
            </p:cNvPr>
            <p:cNvSpPr/>
            <p:nvPr/>
          </p:nvSpPr>
          <p:spPr bwMode="auto">
            <a:xfrm>
              <a:off x="5748338" y="3198813"/>
              <a:ext cx="849313" cy="44450"/>
            </a:xfrm>
            <a:custGeom>
              <a:avLst/>
              <a:gdLst>
                <a:gd name="T0" fmla="*/ 219 w 225"/>
                <a:gd name="T1" fmla="*/ 12 h 12"/>
                <a:gd name="T2" fmla="*/ 6 w 225"/>
                <a:gd name="T3" fmla="*/ 12 h 12"/>
                <a:gd name="T4" fmla="*/ 0 w 225"/>
                <a:gd name="T5" fmla="*/ 6 h 12"/>
                <a:gd name="T6" fmla="*/ 6 w 225"/>
                <a:gd name="T7" fmla="*/ 0 h 12"/>
                <a:gd name="T8" fmla="*/ 219 w 225"/>
                <a:gd name="T9" fmla="*/ 0 h 12"/>
                <a:gd name="T10" fmla="*/ 225 w 225"/>
                <a:gd name="T11" fmla="*/ 6 h 12"/>
                <a:gd name="T12" fmla="*/ 219 w 22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2">
                  <a:moveTo>
                    <a:pt x="2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5" y="3"/>
                    <a:pt x="225" y="6"/>
                  </a:cubicBezTo>
                  <a:cubicBezTo>
                    <a:pt x="225" y="9"/>
                    <a:pt x="223" y="12"/>
                    <a:pt x="219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iṣ1îďe">
              <a:extLst>
                <a:ext uri="{FF2B5EF4-FFF2-40B4-BE49-F238E27FC236}">
                  <a16:creationId xmlns:a16="http://schemas.microsoft.com/office/drawing/2014/main" id="{04C52185-92A7-0DC7-D3FF-5F66D96E0CC2}"/>
                </a:ext>
              </a:extLst>
            </p:cNvPr>
            <p:cNvSpPr/>
            <p:nvPr/>
          </p:nvSpPr>
          <p:spPr bwMode="auto">
            <a:xfrm>
              <a:off x="5770563" y="3421063"/>
              <a:ext cx="804863" cy="0"/>
            </a:xfrm>
            <a:custGeom>
              <a:avLst/>
              <a:gdLst>
                <a:gd name="T0" fmla="*/ 0 w 507"/>
                <a:gd name="T1" fmla="*/ 507 w 507"/>
                <a:gd name="T2" fmla="*/ 0 w 5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7">
                  <a:moveTo>
                    <a:pt x="0" y="0"/>
                  </a:moveTo>
                  <a:lnTo>
                    <a:pt x="5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ïṥlïdê">
              <a:extLst>
                <a:ext uri="{FF2B5EF4-FFF2-40B4-BE49-F238E27FC236}">
                  <a16:creationId xmlns:a16="http://schemas.microsoft.com/office/drawing/2014/main" id="{7ED6830E-CED2-AE94-AD92-031738561E03}"/>
                </a:ext>
              </a:extLst>
            </p:cNvPr>
            <p:cNvSpPr/>
            <p:nvPr/>
          </p:nvSpPr>
          <p:spPr bwMode="auto">
            <a:xfrm>
              <a:off x="5770563" y="3421063"/>
              <a:ext cx="80486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îṩḻiḍe">
              <a:extLst>
                <a:ext uri="{FF2B5EF4-FFF2-40B4-BE49-F238E27FC236}">
                  <a16:creationId xmlns:a16="http://schemas.microsoft.com/office/drawing/2014/main" id="{213BAA5A-DBA4-CE3B-7831-7245E1B4AC74}"/>
                </a:ext>
              </a:extLst>
            </p:cNvPr>
            <p:cNvSpPr/>
            <p:nvPr/>
          </p:nvSpPr>
          <p:spPr bwMode="auto">
            <a:xfrm>
              <a:off x="5748338" y="3398838"/>
              <a:ext cx="849313" cy="44450"/>
            </a:xfrm>
            <a:custGeom>
              <a:avLst/>
              <a:gdLst>
                <a:gd name="T0" fmla="*/ 219 w 225"/>
                <a:gd name="T1" fmla="*/ 12 h 12"/>
                <a:gd name="T2" fmla="*/ 6 w 225"/>
                <a:gd name="T3" fmla="*/ 12 h 12"/>
                <a:gd name="T4" fmla="*/ 0 w 225"/>
                <a:gd name="T5" fmla="*/ 6 h 12"/>
                <a:gd name="T6" fmla="*/ 6 w 225"/>
                <a:gd name="T7" fmla="*/ 0 h 12"/>
                <a:gd name="T8" fmla="*/ 219 w 225"/>
                <a:gd name="T9" fmla="*/ 0 h 12"/>
                <a:gd name="T10" fmla="*/ 225 w 225"/>
                <a:gd name="T11" fmla="*/ 6 h 12"/>
                <a:gd name="T12" fmla="*/ 219 w 22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2">
                  <a:moveTo>
                    <a:pt x="2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3" y="0"/>
                    <a:pt x="225" y="3"/>
                    <a:pt x="225" y="6"/>
                  </a:cubicBezTo>
                  <a:cubicBezTo>
                    <a:pt x="225" y="9"/>
                    <a:pt x="223" y="12"/>
                    <a:pt x="219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îŝľiďè">
              <a:extLst>
                <a:ext uri="{FF2B5EF4-FFF2-40B4-BE49-F238E27FC236}">
                  <a16:creationId xmlns:a16="http://schemas.microsoft.com/office/drawing/2014/main" id="{E253626D-B513-A541-A9AF-F173D1D2CFF0}"/>
                </a:ext>
              </a:extLst>
            </p:cNvPr>
            <p:cNvSpPr/>
            <p:nvPr/>
          </p:nvSpPr>
          <p:spPr bwMode="auto">
            <a:xfrm>
              <a:off x="5770563" y="3621088"/>
              <a:ext cx="457200" cy="0"/>
            </a:xfrm>
            <a:custGeom>
              <a:avLst/>
              <a:gdLst>
                <a:gd name="T0" fmla="*/ 0 w 288"/>
                <a:gd name="T1" fmla="*/ 288 w 288"/>
                <a:gd name="T2" fmla="*/ 0 w 28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88">
                  <a:moveTo>
                    <a:pt x="0" y="0"/>
                  </a:move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îSḷîḋè">
              <a:extLst>
                <a:ext uri="{FF2B5EF4-FFF2-40B4-BE49-F238E27FC236}">
                  <a16:creationId xmlns:a16="http://schemas.microsoft.com/office/drawing/2014/main" id="{022D7270-1854-6FC7-AC10-A688725C60E9}"/>
                </a:ext>
              </a:extLst>
            </p:cNvPr>
            <p:cNvSpPr/>
            <p:nvPr/>
          </p:nvSpPr>
          <p:spPr bwMode="auto">
            <a:xfrm>
              <a:off x="5770563" y="3621088"/>
              <a:ext cx="457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iSľiďé">
              <a:extLst>
                <a:ext uri="{FF2B5EF4-FFF2-40B4-BE49-F238E27FC236}">
                  <a16:creationId xmlns:a16="http://schemas.microsoft.com/office/drawing/2014/main" id="{6A9CAC78-4635-CA91-43F8-98373DEB907E}"/>
                </a:ext>
              </a:extLst>
            </p:cNvPr>
            <p:cNvSpPr/>
            <p:nvPr/>
          </p:nvSpPr>
          <p:spPr bwMode="auto">
            <a:xfrm>
              <a:off x="5748338" y="3598863"/>
              <a:ext cx="503238" cy="46038"/>
            </a:xfrm>
            <a:custGeom>
              <a:avLst/>
              <a:gdLst>
                <a:gd name="T0" fmla="*/ 127 w 133"/>
                <a:gd name="T1" fmla="*/ 12 h 12"/>
                <a:gd name="T2" fmla="*/ 6 w 133"/>
                <a:gd name="T3" fmla="*/ 12 h 12"/>
                <a:gd name="T4" fmla="*/ 0 w 133"/>
                <a:gd name="T5" fmla="*/ 6 h 12"/>
                <a:gd name="T6" fmla="*/ 6 w 133"/>
                <a:gd name="T7" fmla="*/ 0 h 12"/>
                <a:gd name="T8" fmla="*/ 127 w 133"/>
                <a:gd name="T9" fmla="*/ 0 h 12"/>
                <a:gd name="T10" fmla="*/ 133 w 133"/>
                <a:gd name="T11" fmla="*/ 6 h 12"/>
                <a:gd name="T12" fmla="*/ 127 w 13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2">
                  <a:moveTo>
                    <a:pt x="127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ubicBezTo>
                    <a:pt x="133" y="9"/>
                    <a:pt x="130" y="12"/>
                    <a:pt x="127" y="12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ïŝḷîḓé">
              <a:extLst>
                <a:ext uri="{FF2B5EF4-FFF2-40B4-BE49-F238E27FC236}">
                  <a16:creationId xmlns:a16="http://schemas.microsoft.com/office/drawing/2014/main" id="{4A45BA47-A2C7-2F52-C5E1-658FB6435CC4}"/>
                </a:ext>
              </a:extLst>
            </p:cNvPr>
            <p:cNvSpPr/>
            <p:nvPr/>
          </p:nvSpPr>
          <p:spPr bwMode="auto">
            <a:xfrm>
              <a:off x="6684963" y="2770188"/>
              <a:ext cx="690563" cy="692150"/>
            </a:xfrm>
            <a:custGeom>
              <a:avLst/>
              <a:gdLst>
                <a:gd name="T0" fmla="*/ 174 w 183"/>
                <a:gd name="T1" fmla="*/ 183 h 183"/>
                <a:gd name="T2" fmla="*/ 8 w 183"/>
                <a:gd name="T3" fmla="*/ 183 h 183"/>
                <a:gd name="T4" fmla="*/ 0 w 183"/>
                <a:gd name="T5" fmla="*/ 175 h 183"/>
                <a:gd name="T6" fmla="*/ 0 w 183"/>
                <a:gd name="T7" fmla="*/ 9 h 183"/>
                <a:gd name="T8" fmla="*/ 8 w 183"/>
                <a:gd name="T9" fmla="*/ 0 h 183"/>
                <a:gd name="T10" fmla="*/ 174 w 183"/>
                <a:gd name="T11" fmla="*/ 0 h 183"/>
                <a:gd name="T12" fmla="*/ 183 w 183"/>
                <a:gd name="T13" fmla="*/ 9 h 183"/>
                <a:gd name="T14" fmla="*/ 183 w 183"/>
                <a:gd name="T15" fmla="*/ 175 h 183"/>
                <a:gd name="T16" fmla="*/ 174 w 18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83">
                  <a:moveTo>
                    <a:pt x="174" y="183"/>
                  </a:moveTo>
                  <a:cubicBezTo>
                    <a:pt x="8" y="183"/>
                    <a:pt x="8" y="183"/>
                    <a:pt x="8" y="183"/>
                  </a:cubicBezTo>
                  <a:cubicBezTo>
                    <a:pt x="3" y="183"/>
                    <a:pt x="0" y="179"/>
                    <a:pt x="0" y="17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9" y="0"/>
                    <a:pt x="183" y="4"/>
                    <a:pt x="183" y="9"/>
                  </a:cubicBezTo>
                  <a:cubicBezTo>
                    <a:pt x="183" y="175"/>
                    <a:pt x="183" y="175"/>
                    <a:pt x="183" y="175"/>
                  </a:cubicBezTo>
                  <a:cubicBezTo>
                    <a:pt x="183" y="179"/>
                    <a:pt x="179" y="183"/>
                    <a:pt x="174" y="183"/>
                  </a:cubicBezTo>
                  <a:close/>
                </a:path>
              </a:pathLst>
            </a:custGeom>
            <a:solidFill>
              <a:srgbClr val="638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ïšliḍè">
              <a:extLst>
                <a:ext uri="{FF2B5EF4-FFF2-40B4-BE49-F238E27FC236}">
                  <a16:creationId xmlns:a16="http://schemas.microsoft.com/office/drawing/2014/main" id="{6E65347F-3043-785C-107E-BD489149CF2B}"/>
                </a:ext>
              </a:extLst>
            </p:cNvPr>
            <p:cNvSpPr/>
            <p:nvPr/>
          </p:nvSpPr>
          <p:spPr bwMode="auto">
            <a:xfrm>
              <a:off x="6670676" y="2755901"/>
              <a:ext cx="720725" cy="722313"/>
            </a:xfrm>
            <a:custGeom>
              <a:avLst/>
              <a:gdLst>
                <a:gd name="T0" fmla="*/ 178 w 191"/>
                <a:gd name="T1" fmla="*/ 191 h 191"/>
                <a:gd name="T2" fmla="*/ 12 w 191"/>
                <a:gd name="T3" fmla="*/ 191 h 191"/>
                <a:gd name="T4" fmla="*/ 0 w 191"/>
                <a:gd name="T5" fmla="*/ 179 h 191"/>
                <a:gd name="T6" fmla="*/ 0 w 191"/>
                <a:gd name="T7" fmla="*/ 13 h 191"/>
                <a:gd name="T8" fmla="*/ 12 w 191"/>
                <a:gd name="T9" fmla="*/ 0 h 191"/>
                <a:gd name="T10" fmla="*/ 178 w 191"/>
                <a:gd name="T11" fmla="*/ 0 h 191"/>
                <a:gd name="T12" fmla="*/ 191 w 191"/>
                <a:gd name="T13" fmla="*/ 13 h 191"/>
                <a:gd name="T14" fmla="*/ 191 w 191"/>
                <a:gd name="T15" fmla="*/ 179 h 191"/>
                <a:gd name="T16" fmla="*/ 178 w 191"/>
                <a:gd name="T17" fmla="*/ 191 h 191"/>
                <a:gd name="T18" fmla="*/ 12 w 191"/>
                <a:gd name="T19" fmla="*/ 8 h 191"/>
                <a:gd name="T20" fmla="*/ 8 w 191"/>
                <a:gd name="T21" fmla="*/ 13 h 191"/>
                <a:gd name="T22" fmla="*/ 8 w 191"/>
                <a:gd name="T23" fmla="*/ 179 h 191"/>
                <a:gd name="T24" fmla="*/ 12 w 191"/>
                <a:gd name="T25" fmla="*/ 183 h 191"/>
                <a:gd name="T26" fmla="*/ 178 w 191"/>
                <a:gd name="T27" fmla="*/ 183 h 191"/>
                <a:gd name="T28" fmla="*/ 183 w 191"/>
                <a:gd name="T29" fmla="*/ 179 h 191"/>
                <a:gd name="T30" fmla="*/ 183 w 191"/>
                <a:gd name="T31" fmla="*/ 13 h 191"/>
                <a:gd name="T32" fmla="*/ 178 w 191"/>
                <a:gd name="T33" fmla="*/ 8 h 191"/>
                <a:gd name="T34" fmla="*/ 12 w 191"/>
                <a:gd name="T35" fmla="*/ 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191">
                  <a:moveTo>
                    <a:pt x="178" y="191"/>
                  </a:moveTo>
                  <a:cubicBezTo>
                    <a:pt x="12" y="191"/>
                    <a:pt x="12" y="191"/>
                    <a:pt x="12" y="191"/>
                  </a:cubicBezTo>
                  <a:cubicBezTo>
                    <a:pt x="5" y="191"/>
                    <a:pt x="0" y="186"/>
                    <a:pt x="0" y="17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5" y="0"/>
                    <a:pt x="191" y="6"/>
                    <a:pt x="191" y="13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86"/>
                    <a:pt x="185" y="191"/>
                    <a:pt x="178" y="191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79"/>
                    <a:pt x="8" y="179"/>
                    <a:pt x="8" y="179"/>
                  </a:cubicBezTo>
                  <a:cubicBezTo>
                    <a:pt x="8" y="181"/>
                    <a:pt x="10" y="183"/>
                    <a:pt x="12" y="183"/>
                  </a:cubicBezTo>
                  <a:cubicBezTo>
                    <a:pt x="178" y="183"/>
                    <a:pt x="178" y="183"/>
                    <a:pt x="178" y="183"/>
                  </a:cubicBezTo>
                  <a:cubicBezTo>
                    <a:pt x="181" y="183"/>
                    <a:pt x="183" y="181"/>
                    <a:pt x="183" y="179"/>
                  </a:cubicBezTo>
                  <a:cubicBezTo>
                    <a:pt x="183" y="13"/>
                    <a:pt x="183" y="13"/>
                    <a:pt x="183" y="13"/>
                  </a:cubicBezTo>
                  <a:cubicBezTo>
                    <a:pt x="183" y="10"/>
                    <a:pt x="181" y="8"/>
                    <a:pt x="178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ïS1íḋe">
              <a:extLst>
                <a:ext uri="{FF2B5EF4-FFF2-40B4-BE49-F238E27FC236}">
                  <a16:creationId xmlns:a16="http://schemas.microsoft.com/office/drawing/2014/main" id="{01696B54-B334-07D6-DF0C-E4B099F16FD2}"/>
                </a:ext>
              </a:extLst>
            </p:cNvPr>
            <p:cNvSpPr/>
            <p:nvPr/>
          </p:nvSpPr>
          <p:spPr bwMode="auto">
            <a:xfrm>
              <a:off x="4929188" y="3436938"/>
              <a:ext cx="690563" cy="506413"/>
            </a:xfrm>
            <a:custGeom>
              <a:avLst/>
              <a:gdLst>
                <a:gd name="T0" fmla="*/ 176 w 183"/>
                <a:gd name="T1" fmla="*/ 134 h 134"/>
                <a:gd name="T2" fmla="*/ 8 w 183"/>
                <a:gd name="T3" fmla="*/ 134 h 134"/>
                <a:gd name="T4" fmla="*/ 0 w 183"/>
                <a:gd name="T5" fmla="*/ 127 h 134"/>
                <a:gd name="T6" fmla="*/ 0 w 183"/>
                <a:gd name="T7" fmla="*/ 7 h 134"/>
                <a:gd name="T8" fmla="*/ 8 w 183"/>
                <a:gd name="T9" fmla="*/ 0 h 134"/>
                <a:gd name="T10" fmla="*/ 176 w 183"/>
                <a:gd name="T11" fmla="*/ 0 h 134"/>
                <a:gd name="T12" fmla="*/ 183 w 183"/>
                <a:gd name="T13" fmla="*/ 7 h 134"/>
                <a:gd name="T14" fmla="*/ 183 w 183"/>
                <a:gd name="T15" fmla="*/ 127 h 134"/>
                <a:gd name="T16" fmla="*/ 176 w 183"/>
                <a:gd name="T1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34">
                  <a:moveTo>
                    <a:pt x="176" y="134"/>
                  </a:moveTo>
                  <a:cubicBezTo>
                    <a:pt x="8" y="134"/>
                    <a:pt x="8" y="134"/>
                    <a:pt x="8" y="134"/>
                  </a:cubicBezTo>
                  <a:cubicBezTo>
                    <a:pt x="4" y="134"/>
                    <a:pt x="0" y="131"/>
                    <a:pt x="0" y="12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0" y="0"/>
                    <a:pt x="183" y="3"/>
                    <a:pt x="183" y="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31"/>
                    <a:pt x="180" y="134"/>
                    <a:pt x="176" y="134"/>
                  </a:cubicBezTo>
                  <a:close/>
                </a:path>
              </a:pathLst>
            </a:custGeom>
            <a:solidFill>
              <a:srgbClr val="FF5D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íşļïdê">
              <a:extLst>
                <a:ext uri="{FF2B5EF4-FFF2-40B4-BE49-F238E27FC236}">
                  <a16:creationId xmlns:a16="http://schemas.microsoft.com/office/drawing/2014/main" id="{646789A0-CE5B-0BF7-1989-6142BE206134}"/>
                </a:ext>
              </a:extLst>
            </p:cNvPr>
            <p:cNvSpPr/>
            <p:nvPr/>
          </p:nvSpPr>
          <p:spPr bwMode="auto">
            <a:xfrm>
              <a:off x="4914901" y="3421063"/>
              <a:ext cx="720725" cy="536575"/>
            </a:xfrm>
            <a:custGeom>
              <a:avLst/>
              <a:gdLst>
                <a:gd name="T0" fmla="*/ 180 w 191"/>
                <a:gd name="T1" fmla="*/ 142 h 142"/>
                <a:gd name="T2" fmla="*/ 12 w 191"/>
                <a:gd name="T3" fmla="*/ 142 h 142"/>
                <a:gd name="T4" fmla="*/ 0 w 191"/>
                <a:gd name="T5" fmla="*/ 131 h 142"/>
                <a:gd name="T6" fmla="*/ 0 w 191"/>
                <a:gd name="T7" fmla="*/ 11 h 142"/>
                <a:gd name="T8" fmla="*/ 12 w 191"/>
                <a:gd name="T9" fmla="*/ 0 h 142"/>
                <a:gd name="T10" fmla="*/ 180 w 191"/>
                <a:gd name="T11" fmla="*/ 0 h 142"/>
                <a:gd name="T12" fmla="*/ 191 w 191"/>
                <a:gd name="T13" fmla="*/ 11 h 142"/>
                <a:gd name="T14" fmla="*/ 191 w 191"/>
                <a:gd name="T15" fmla="*/ 131 h 142"/>
                <a:gd name="T16" fmla="*/ 180 w 191"/>
                <a:gd name="T17" fmla="*/ 142 h 142"/>
                <a:gd name="T18" fmla="*/ 12 w 191"/>
                <a:gd name="T19" fmla="*/ 8 h 142"/>
                <a:gd name="T20" fmla="*/ 8 w 191"/>
                <a:gd name="T21" fmla="*/ 11 h 142"/>
                <a:gd name="T22" fmla="*/ 8 w 191"/>
                <a:gd name="T23" fmla="*/ 131 h 142"/>
                <a:gd name="T24" fmla="*/ 12 w 191"/>
                <a:gd name="T25" fmla="*/ 134 h 142"/>
                <a:gd name="T26" fmla="*/ 180 w 191"/>
                <a:gd name="T27" fmla="*/ 134 h 142"/>
                <a:gd name="T28" fmla="*/ 183 w 191"/>
                <a:gd name="T29" fmla="*/ 131 h 142"/>
                <a:gd name="T30" fmla="*/ 183 w 191"/>
                <a:gd name="T31" fmla="*/ 11 h 142"/>
                <a:gd name="T32" fmla="*/ 180 w 191"/>
                <a:gd name="T33" fmla="*/ 8 h 142"/>
                <a:gd name="T34" fmla="*/ 12 w 191"/>
                <a:gd name="T35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142">
                  <a:moveTo>
                    <a:pt x="180" y="142"/>
                  </a:moveTo>
                  <a:cubicBezTo>
                    <a:pt x="12" y="142"/>
                    <a:pt x="12" y="142"/>
                    <a:pt x="12" y="142"/>
                  </a:cubicBezTo>
                  <a:cubicBezTo>
                    <a:pt x="5" y="142"/>
                    <a:pt x="0" y="137"/>
                    <a:pt x="0" y="13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0"/>
                    <a:pt x="191" y="5"/>
                    <a:pt x="191" y="11"/>
                  </a:cubicBezTo>
                  <a:cubicBezTo>
                    <a:pt x="191" y="131"/>
                    <a:pt x="191" y="131"/>
                    <a:pt x="191" y="131"/>
                  </a:cubicBezTo>
                  <a:cubicBezTo>
                    <a:pt x="191" y="137"/>
                    <a:pt x="186" y="142"/>
                    <a:pt x="180" y="14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3"/>
                    <a:pt x="10" y="134"/>
                    <a:pt x="12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2" y="134"/>
                    <a:pt x="183" y="133"/>
                    <a:pt x="183" y="131"/>
                  </a:cubicBezTo>
                  <a:cubicBezTo>
                    <a:pt x="183" y="11"/>
                    <a:pt x="183" y="11"/>
                    <a:pt x="183" y="11"/>
                  </a:cubicBezTo>
                  <a:cubicBezTo>
                    <a:pt x="183" y="10"/>
                    <a:pt x="182" y="8"/>
                    <a:pt x="180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íslïḓê">
              <a:extLst>
                <a:ext uri="{FF2B5EF4-FFF2-40B4-BE49-F238E27FC236}">
                  <a16:creationId xmlns:a16="http://schemas.microsoft.com/office/drawing/2014/main" id="{3C7C64E9-41A5-DC9F-E63B-052CEDBD6843}"/>
                </a:ext>
              </a:extLst>
            </p:cNvPr>
            <p:cNvSpPr/>
            <p:nvPr/>
          </p:nvSpPr>
          <p:spPr bwMode="auto">
            <a:xfrm>
              <a:off x="6794501" y="2854326"/>
              <a:ext cx="155575" cy="153988"/>
            </a:xfrm>
            <a:prstGeom prst="ellipse">
              <a:avLst/>
            </a:prstGeom>
            <a:solidFill>
              <a:srgbClr val="F1C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íṡļídé">
              <a:extLst>
                <a:ext uri="{FF2B5EF4-FFF2-40B4-BE49-F238E27FC236}">
                  <a16:creationId xmlns:a16="http://schemas.microsoft.com/office/drawing/2014/main" id="{80F30F4A-5B66-90FB-7D12-85DB7560CF85}"/>
                </a:ext>
              </a:extLst>
            </p:cNvPr>
            <p:cNvSpPr/>
            <p:nvPr/>
          </p:nvSpPr>
          <p:spPr bwMode="auto">
            <a:xfrm>
              <a:off x="6780213" y="2838451"/>
              <a:ext cx="184150" cy="185738"/>
            </a:xfrm>
            <a:custGeom>
              <a:avLst/>
              <a:gdLst>
                <a:gd name="T0" fmla="*/ 25 w 49"/>
                <a:gd name="T1" fmla="*/ 49 h 49"/>
                <a:gd name="T2" fmla="*/ 0 w 49"/>
                <a:gd name="T3" fmla="*/ 24 h 49"/>
                <a:gd name="T4" fmla="*/ 25 w 49"/>
                <a:gd name="T5" fmla="*/ 0 h 49"/>
                <a:gd name="T6" fmla="*/ 49 w 49"/>
                <a:gd name="T7" fmla="*/ 24 h 49"/>
                <a:gd name="T8" fmla="*/ 25 w 49"/>
                <a:gd name="T9" fmla="*/ 49 h 49"/>
                <a:gd name="T10" fmla="*/ 25 w 49"/>
                <a:gd name="T11" fmla="*/ 8 h 49"/>
                <a:gd name="T12" fmla="*/ 8 w 49"/>
                <a:gd name="T13" fmla="*/ 24 h 49"/>
                <a:gd name="T14" fmla="*/ 25 w 49"/>
                <a:gd name="T15" fmla="*/ 41 h 49"/>
                <a:gd name="T16" fmla="*/ 41 w 49"/>
                <a:gd name="T17" fmla="*/ 24 h 49"/>
                <a:gd name="T18" fmla="*/ 25 w 49"/>
                <a:gd name="T19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5" y="49"/>
                  </a:move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38"/>
                    <a:pt x="38" y="49"/>
                    <a:pt x="25" y="49"/>
                  </a:cubicBezTo>
                  <a:close/>
                  <a:moveTo>
                    <a:pt x="25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4"/>
                    <a:pt x="15" y="41"/>
                    <a:pt x="25" y="41"/>
                  </a:cubicBezTo>
                  <a:cubicBezTo>
                    <a:pt x="34" y="41"/>
                    <a:pt x="41" y="34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íşḻïḋe">
              <a:extLst>
                <a:ext uri="{FF2B5EF4-FFF2-40B4-BE49-F238E27FC236}">
                  <a16:creationId xmlns:a16="http://schemas.microsoft.com/office/drawing/2014/main" id="{0282F8CB-F885-B4E3-EFE9-532DB77084CA}"/>
                </a:ext>
              </a:extLst>
            </p:cNvPr>
            <p:cNvSpPr/>
            <p:nvPr/>
          </p:nvSpPr>
          <p:spPr bwMode="auto">
            <a:xfrm>
              <a:off x="6684963" y="3194051"/>
              <a:ext cx="690563" cy="268288"/>
            </a:xfrm>
            <a:custGeom>
              <a:avLst/>
              <a:gdLst>
                <a:gd name="T0" fmla="*/ 0 w 183"/>
                <a:gd name="T1" fmla="*/ 38 h 71"/>
                <a:gd name="T2" fmla="*/ 128 w 183"/>
                <a:gd name="T3" fmla="*/ 0 h 71"/>
                <a:gd name="T4" fmla="*/ 183 w 183"/>
                <a:gd name="T5" fmla="*/ 38 h 71"/>
                <a:gd name="T6" fmla="*/ 183 w 183"/>
                <a:gd name="T7" fmla="*/ 58 h 71"/>
                <a:gd name="T8" fmla="*/ 169 w 183"/>
                <a:gd name="T9" fmla="*/ 71 h 71"/>
                <a:gd name="T10" fmla="*/ 13 w 183"/>
                <a:gd name="T11" fmla="*/ 71 h 71"/>
                <a:gd name="T12" fmla="*/ 0 w 183"/>
                <a:gd name="T13" fmla="*/ 58 h 71"/>
                <a:gd name="T14" fmla="*/ 0 w 183"/>
                <a:gd name="T15" fmla="*/ 3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71">
                  <a:moveTo>
                    <a:pt x="0" y="38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58"/>
                    <a:pt x="183" y="58"/>
                    <a:pt x="183" y="58"/>
                  </a:cubicBezTo>
                  <a:cubicBezTo>
                    <a:pt x="183" y="65"/>
                    <a:pt x="177" y="71"/>
                    <a:pt x="169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6" y="71"/>
                    <a:pt x="0" y="65"/>
                    <a:pt x="0" y="5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iṡḷíďe">
              <a:extLst>
                <a:ext uri="{FF2B5EF4-FFF2-40B4-BE49-F238E27FC236}">
                  <a16:creationId xmlns:a16="http://schemas.microsoft.com/office/drawing/2014/main" id="{A3CFE9C4-ACD0-5ABA-6826-CA6F2CDFF7CF}"/>
                </a:ext>
              </a:extLst>
            </p:cNvPr>
            <p:cNvSpPr/>
            <p:nvPr/>
          </p:nvSpPr>
          <p:spPr bwMode="auto">
            <a:xfrm>
              <a:off x="6670676" y="3179763"/>
              <a:ext cx="720725" cy="298450"/>
            </a:xfrm>
            <a:custGeom>
              <a:avLst/>
              <a:gdLst>
                <a:gd name="T0" fmla="*/ 173 w 191"/>
                <a:gd name="T1" fmla="*/ 79 h 79"/>
                <a:gd name="T2" fmla="*/ 17 w 191"/>
                <a:gd name="T3" fmla="*/ 79 h 79"/>
                <a:gd name="T4" fmla="*/ 0 w 191"/>
                <a:gd name="T5" fmla="*/ 62 h 79"/>
                <a:gd name="T6" fmla="*/ 0 w 191"/>
                <a:gd name="T7" fmla="*/ 39 h 79"/>
                <a:gd name="T8" fmla="*/ 132 w 191"/>
                <a:gd name="T9" fmla="*/ 0 h 79"/>
                <a:gd name="T10" fmla="*/ 191 w 191"/>
                <a:gd name="T11" fmla="*/ 40 h 79"/>
                <a:gd name="T12" fmla="*/ 191 w 191"/>
                <a:gd name="T13" fmla="*/ 62 h 79"/>
                <a:gd name="T14" fmla="*/ 173 w 191"/>
                <a:gd name="T15" fmla="*/ 79 h 79"/>
                <a:gd name="T16" fmla="*/ 8 w 191"/>
                <a:gd name="T17" fmla="*/ 45 h 79"/>
                <a:gd name="T18" fmla="*/ 8 w 191"/>
                <a:gd name="T19" fmla="*/ 62 h 79"/>
                <a:gd name="T20" fmla="*/ 17 w 191"/>
                <a:gd name="T21" fmla="*/ 71 h 79"/>
                <a:gd name="T22" fmla="*/ 173 w 191"/>
                <a:gd name="T23" fmla="*/ 71 h 79"/>
                <a:gd name="T24" fmla="*/ 183 w 191"/>
                <a:gd name="T25" fmla="*/ 62 h 79"/>
                <a:gd name="T26" fmla="*/ 183 w 191"/>
                <a:gd name="T27" fmla="*/ 44 h 79"/>
                <a:gd name="T28" fmla="*/ 131 w 191"/>
                <a:gd name="T29" fmla="*/ 9 h 79"/>
                <a:gd name="T30" fmla="*/ 8 w 191"/>
                <a:gd name="T31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1" h="79">
                  <a:moveTo>
                    <a:pt x="173" y="79"/>
                  </a:moveTo>
                  <a:cubicBezTo>
                    <a:pt x="17" y="79"/>
                    <a:pt x="17" y="79"/>
                    <a:pt x="17" y="79"/>
                  </a:cubicBezTo>
                  <a:cubicBezTo>
                    <a:pt x="7" y="79"/>
                    <a:pt x="0" y="71"/>
                    <a:pt x="0" y="6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71"/>
                    <a:pt x="183" y="79"/>
                    <a:pt x="173" y="79"/>
                  </a:cubicBezTo>
                  <a:close/>
                  <a:moveTo>
                    <a:pt x="8" y="45"/>
                  </a:moveTo>
                  <a:cubicBezTo>
                    <a:pt x="8" y="62"/>
                    <a:pt x="8" y="62"/>
                    <a:pt x="8" y="62"/>
                  </a:cubicBezTo>
                  <a:cubicBezTo>
                    <a:pt x="8" y="67"/>
                    <a:pt x="12" y="71"/>
                    <a:pt x="17" y="71"/>
                  </a:cubicBezTo>
                  <a:cubicBezTo>
                    <a:pt x="173" y="71"/>
                    <a:pt x="173" y="71"/>
                    <a:pt x="173" y="71"/>
                  </a:cubicBezTo>
                  <a:cubicBezTo>
                    <a:pt x="178" y="71"/>
                    <a:pt x="183" y="67"/>
                    <a:pt x="183" y="62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31" y="9"/>
                    <a:pt x="131" y="9"/>
                    <a:pt x="131" y="9"/>
                  </a:cubicBezTo>
                  <a:lnTo>
                    <a:pt x="8" y="45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íŝḷiḑe">
              <a:extLst>
                <a:ext uri="{FF2B5EF4-FFF2-40B4-BE49-F238E27FC236}">
                  <a16:creationId xmlns:a16="http://schemas.microsoft.com/office/drawing/2014/main" id="{928F318C-88E6-9EF4-6176-C01956F5ACAE}"/>
                </a:ext>
              </a:extLst>
            </p:cNvPr>
            <p:cNvSpPr/>
            <p:nvPr/>
          </p:nvSpPr>
          <p:spPr bwMode="auto">
            <a:xfrm>
              <a:off x="7496176" y="3598863"/>
              <a:ext cx="193675" cy="52388"/>
            </a:xfrm>
            <a:custGeom>
              <a:avLst/>
              <a:gdLst>
                <a:gd name="T0" fmla="*/ 49 w 51"/>
                <a:gd name="T1" fmla="*/ 14 h 14"/>
                <a:gd name="T2" fmla="*/ 2 w 51"/>
                <a:gd name="T3" fmla="*/ 14 h 14"/>
                <a:gd name="T4" fmla="*/ 0 w 51"/>
                <a:gd name="T5" fmla="*/ 12 h 14"/>
                <a:gd name="T6" fmla="*/ 0 w 51"/>
                <a:gd name="T7" fmla="*/ 2 h 14"/>
                <a:gd name="T8" fmla="*/ 2 w 51"/>
                <a:gd name="T9" fmla="*/ 0 h 14"/>
                <a:gd name="T10" fmla="*/ 49 w 51"/>
                <a:gd name="T11" fmla="*/ 0 h 14"/>
                <a:gd name="T12" fmla="*/ 51 w 51"/>
                <a:gd name="T13" fmla="*/ 2 h 14"/>
                <a:gd name="T14" fmla="*/ 51 w 51"/>
                <a:gd name="T15" fmla="*/ 12 h 14"/>
                <a:gd name="T16" fmla="*/ 49 w 51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4">
                  <a:moveTo>
                    <a:pt x="49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0" y="14"/>
                    <a:pt x="49" y="14"/>
                  </a:cubicBezTo>
                  <a:close/>
                </a:path>
              </a:pathLst>
            </a:custGeom>
            <a:solidFill>
              <a:srgbClr val="2A3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ïsļïḋé">
              <a:extLst>
                <a:ext uri="{FF2B5EF4-FFF2-40B4-BE49-F238E27FC236}">
                  <a16:creationId xmlns:a16="http://schemas.microsoft.com/office/drawing/2014/main" id="{14A4B67C-1B69-041E-4F55-BAF9CC29C856}"/>
                </a:ext>
              </a:extLst>
            </p:cNvPr>
            <p:cNvSpPr/>
            <p:nvPr/>
          </p:nvSpPr>
          <p:spPr bwMode="auto">
            <a:xfrm>
              <a:off x="7569201" y="3530601"/>
              <a:ext cx="52388" cy="188913"/>
            </a:xfrm>
            <a:custGeom>
              <a:avLst/>
              <a:gdLst>
                <a:gd name="T0" fmla="*/ 0 w 14"/>
                <a:gd name="T1" fmla="*/ 49 h 50"/>
                <a:gd name="T2" fmla="*/ 0 w 14"/>
                <a:gd name="T3" fmla="*/ 2 h 50"/>
                <a:gd name="T4" fmla="*/ 2 w 14"/>
                <a:gd name="T5" fmla="*/ 0 h 50"/>
                <a:gd name="T6" fmla="*/ 12 w 14"/>
                <a:gd name="T7" fmla="*/ 0 h 50"/>
                <a:gd name="T8" fmla="*/ 14 w 14"/>
                <a:gd name="T9" fmla="*/ 2 h 50"/>
                <a:gd name="T10" fmla="*/ 14 w 14"/>
                <a:gd name="T11" fmla="*/ 49 h 50"/>
                <a:gd name="T12" fmla="*/ 12 w 14"/>
                <a:gd name="T13" fmla="*/ 50 h 50"/>
                <a:gd name="T14" fmla="*/ 2 w 14"/>
                <a:gd name="T15" fmla="*/ 50 h 50"/>
                <a:gd name="T16" fmla="*/ 0 w 14"/>
                <a:gd name="T1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0">
                  <a:moveTo>
                    <a:pt x="0" y="4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0"/>
                    <a:pt x="13" y="50"/>
                    <a:pt x="1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50"/>
                    <a:pt x="0" y="49"/>
                  </a:cubicBezTo>
                  <a:close/>
                </a:path>
              </a:pathLst>
            </a:custGeom>
            <a:solidFill>
              <a:srgbClr val="2A3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íslíḓê">
              <a:extLst>
                <a:ext uri="{FF2B5EF4-FFF2-40B4-BE49-F238E27FC236}">
                  <a16:creationId xmlns:a16="http://schemas.microsoft.com/office/drawing/2014/main" id="{A6ED60C2-DBB4-A59C-F79E-41D8FE16CFD2}"/>
                </a:ext>
              </a:extLst>
            </p:cNvPr>
            <p:cNvSpPr/>
            <p:nvPr/>
          </p:nvSpPr>
          <p:spPr bwMode="auto">
            <a:xfrm>
              <a:off x="5194301" y="3595688"/>
              <a:ext cx="165100" cy="192088"/>
            </a:xfrm>
            <a:custGeom>
              <a:avLst/>
              <a:gdLst>
                <a:gd name="T0" fmla="*/ 104 w 104"/>
                <a:gd name="T1" fmla="*/ 59 h 121"/>
                <a:gd name="T2" fmla="*/ 0 w 104"/>
                <a:gd name="T3" fmla="*/ 0 h 121"/>
                <a:gd name="T4" fmla="*/ 0 w 104"/>
                <a:gd name="T5" fmla="*/ 121 h 121"/>
                <a:gd name="T6" fmla="*/ 104 w 104"/>
                <a:gd name="T7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21">
                  <a:moveTo>
                    <a:pt x="104" y="59"/>
                  </a:moveTo>
                  <a:lnTo>
                    <a:pt x="0" y="0"/>
                  </a:lnTo>
                  <a:lnTo>
                    <a:pt x="0" y="121"/>
                  </a:lnTo>
                  <a:lnTo>
                    <a:pt x="104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ïṥḻídè">
              <a:extLst>
                <a:ext uri="{FF2B5EF4-FFF2-40B4-BE49-F238E27FC236}">
                  <a16:creationId xmlns:a16="http://schemas.microsoft.com/office/drawing/2014/main" id="{62827189-06D3-3E97-4FF7-B4F12C96F0B9}"/>
                </a:ext>
              </a:extLst>
            </p:cNvPr>
            <p:cNvSpPr/>
            <p:nvPr/>
          </p:nvSpPr>
          <p:spPr bwMode="auto">
            <a:xfrm>
              <a:off x="5178426" y="3571876"/>
              <a:ext cx="203200" cy="234950"/>
            </a:xfrm>
            <a:custGeom>
              <a:avLst/>
              <a:gdLst>
                <a:gd name="T0" fmla="*/ 0 w 128"/>
                <a:gd name="T1" fmla="*/ 148 h 148"/>
                <a:gd name="T2" fmla="*/ 0 w 128"/>
                <a:gd name="T3" fmla="*/ 0 h 148"/>
                <a:gd name="T4" fmla="*/ 128 w 128"/>
                <a:gd name="T5" fmla="*/ 74 h 148"/>
                <a:gd name="T6" fmla="*/ 0 w 128"/>
                <a:gd name="T7" fmla="*/ 148 h 148"/>
                <a:gd name="T8" fmla="*/ 17 w 128"/>
                <a:gd name="T9" fmla="*/ 27 h 148"/>
                <a:gd name="T10" fmla="*/ 17 w 128"/>
                <a:gd name="T11" fmla="*/ 122 h 148"/>
                <a:gd name="T12" fmla="*/ 100 w 128"/>
                <a:gd name="T13" fmla="*/ 74 h 148"/>
                <a:gd name="T14" fmla="*/ 17 w 128"/>
                <a:gd name="T15" fmla="*/ 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48">
                  <a:moveTo>
                    <a:pt x="0" y="148"/>
                  </a:moveTo>
                  <a:lnTo>
                    <a:pt x="0" y="0"/>
                  </a:lnTo>
                  <a:lnTo>
                    <a:pt x="128" y="74"/>
                  </a:lnTo>
                  <a:lnTo>
                    <a:pt x="0" y="148"/>
                  </a:lnTo>
                  <a:close/>
                  <a:moveTo>
                    <a:pt x="17" y="27"/>
                  </a:moveTo>
                  <a:lnTo>
                    <a:pt x="17" y="122"/>
                  </a:lnTo>
                  <a:lnTo>
                    <a:pt x="100" y="74"/>
                  </a:lnTo>
                  <a:lnTo>
                    <a:pt x="17" y="27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íŝḷîḓé">
              <a:extLst>
                <a:ext uri="{FF2B5EF4-FFF2-40B4-BE49-F238E27FC236}">
                  <a16:creationId xmlns:a16="http://schemas.microsoft.com/office/drawing/2014/main" id="{DB3F5235-90A1-7553-92B6-FA7A44DAEF16}"/>
                </a:ext>
              </a:extLst>
            </p:cNvPr>
            <p:cNvSpPr/>
            <p:nvPr/>
          </p:nvSpPr>
          <p:spPr bwMode="auto">
            <a:xfrm>
              <a:off x="6372226" y="4367213"/>
              <a:ext cx="887413" cy="188913"/>
            </a:xfrm>
            <a:custGeom>
              <a:avLst/>
              <a:gdLst>
                <a:gd name="T0" fmla="*/ 0 w 235"/>
                <a:gd name="T1" fmla="*/ 50 h 50"/>
                <a:gd name="T2" fmla="*/ 235 w 235"/>
                <a:gd name="T3" fmla="*/ 0 h 50"/>
                <a:gd name="T4" fmla="*/ 235 w 235"/>
                <a:gd name="T5" fmla="*/ 25 h 50"/>
                <a:gd name="T6" fmla="*/ 210 w 235"/>
                <a:gd name="T7" fmla="*/ 50 h 50"/>
                <a:gd name="T8" fmla="*/ 3 w 235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50">
                  <a:moveTo>
                    <a:pt x="0" y="50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5" y="39"/>
                    <a:pt x="224" y="50"/>
                    <a:pt x="210" y="50"/>
                  </a:cubicBezTo>
                  <a:cubicBezTo>
                    <a:pt x="3" y="50"/>
                    <a:pt x="3" y="50"/>
                    <a:pt x="3" y="50"/>
                  </a:cubicBezTo>
                </a:path>
              </a:pathLst>
            </a:custGeom>
            <a:solidFill>
              <a:srgbClr val="E5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işliḑê">
              <a:extLst>
                <a:ext uri="{FF2B5EF4-FFF2-40B4-BE49-F238E27FC236}">
                  <a16:creationId xmlns:a16="http://schemas.microsoft.com/office/drawing/2014/main" id="{173E7E17-518E-F486-9161-745268146BA5}"/>
                </a:ext>
              </a:extLst>
            </p:cNvPr>
            <p:cNvSpPr/>
            <p:nvPr/>
          </p:nvSpPr>
          <p:spPr bwMode="auto">
            <a:xfrm>
              <a:off x="4729163" y="3136901"/>
              <a:ext cx="120650" cy="117475"/>
            </a:xfrm>
            <a:custGeom>
              <a:avLst/>
              <a:gdLst>
                <a:gd name="T0" fmla="*/ 22 w 32"/>
                <a:gd name="T1" fmla="*/ 9 h 31"/>
                <a:gd name="T2" fmla="*/ 31 w 32"/>
                <a:gd name="T3" fmla="*/ 10 h 31"/>
                <a:gd name="T4" fmla="*/ 32 w 32"/>
                <a:gd name="T5" fmla="*/ 12 h 31"/>
                <a:gd name="T6" fmla="*/ 25 w 32"/>
                <a:gd name="T7" fmla="*/ 19 h 31"/>
                <a:gd name="T8" fmla="*/ 25 w 32"/>
                <a:gd name="T9" fmla="*/ 20 h 31"/>
                <a:gd name="T10" fmla="*/ 27 w 32"/>
                <a:gd name="T11" fmla="*/ 29 h 31"/>
                <a:gd name="T12" fmla="*/ 25 w 32"/>
                <a:gd name="T13" fmla="*/ 30 h 31"/>
                <a:gd name="T14" fmla="*/ 17 w 32"/>
                <a:gd name="T15" fmla="*/ 26 h 31"/>
                <a:gd name="T16" fmla="*/ 16 w 32"/>
                <a:gd name="T17" fmla="*/ 26 h 31"/>
                <a:gd name="T18" fmla="*/ 8 w 32"/>
                <a:gd name="T19" fmla="*/ 31 h 31"/>
                <a:gd name="T20" fmla="*/ 6 w 32"/>
                <a:gd name="T21" fmla="*/ 30 h 31"/>
                <a:gd name="T22" fmla="*/ 8 w 32"/>
                <a:gd name="T23" fmla="*/ 20 h 31"/>
                <a:gd name="T24" fmla="*/ 7 w 32"/>
                <a:gd name="T25" fmla="*/ 19 h 31"/>
                <a:gd name="T26" fmla="*/ 0 w 32"/>
                <a:gd name="T27" fmla="*/ 13 h 31"/>
                <a:gd name="T28" fmla="*/ 1 w 32"/>
                <a:gd name="T29" fmla="*/ 11 h 31"/>
                <a:gd name="T30" fmla="*/ 10 w 32"/>
                <a:gd name="T31" fmla="*/ 10 h 31"/>
                <a:gd name="T32" fmla="*/ 11 w 32"/>
                <a:gd name="T33" fmla="*/ 9 h 31"/>
                <a:gd name="T34" fmla="*/ 15 w 32"/>
                <a:gd name="T35" fmla="*/ 0 h 31"/>
                <a:gd name="T36" fmla="*/ 17 w 32"/>
                <a:gd name="T37" fmla="*/ 0 h 31"/>
                <a:gd name="T38" fmla="*/ 21 w 32"/>
                <a:gd name="T39" fmla="*/ 9 h 31"/>
                <a:gd name="T40" fmla="*/ 22 w 32"/>
                <a:gd name="T41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1">
                  <a:moveTo>
                    <a:pt x="22" y="9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20"/>
                    <a:pt x="25" y="2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6" y="31"/>
                    <a:pt x="25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1"/>
                    <a:pt x="6" y="31"/>
                    <a:pt x="6" y="3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0"/>
                    <a:pt x="7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1" y="9"/>
                    <a:pt x="11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lose/>
                </a:path>
              </a:pathLst>
            </a:custGeom>
            <a:solidFill>
              <a:srgbClr val="4E6F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isḷîḍe">
              <a:extLst>
                <a:ext uri="{FF2B5EF4-FFF2-40B4-BE49-F238E27FC236}">
                  <a16:creationId xmlns:a16="http://schemas.microsoft.com/office/drawing/2014/main" id="{ECD16B1E-A97A-D6F7-CEF0-F5B497AD9F38}"/>
                </a:ext>
              </a:extLst>
            </p:cNvPr>
            <p:cNvSpPr/>
            <p:nvPr/>
          </p:nvSpPr>
          <p:spPr bwMode="auto">
            <a:xfrm>
              <a:off x="4781551" y="2903538"/>
              <a:ext cx="128588" cy="128588"/>
            </a:xfrm>
            <a:custGeom>
              <a:avLst/>
              <a:gdLst>
                <a:gd name="T0" fmla="*/ 27 w 34"/>
                <a:gd name="T1" fmla="*/ 33 h 34"/>
                <a:gd name="T2" fmla="*/ 2 w 34"/>
                <a:gd name="T3" fmla="*/ 7 h 34"/>
                <a:gd name="T4" fmla="*/ 2 w 34"/>
                <a:gd name="T5" fmla="*/ 2 h 34"/>
                <a:gd name="T6" fmla="*/ 2 w 34"/>
                <a:gd name="T7" fmla="*/ 2 h 34"/>
                <a:gd name="T8" fmla="*/ 7 w 34"/>
                <a:gd name="T9" fmla="*/ 2 h 34"/>
                <a:gd name="T10" fmla="*/ 33 w 34"/>
                <a:gd name="T11" fmla="*/ 27 h 34"/>
                <a:gd name="T12" fmla="*/ 33 w 34"/>
                <a:gd name="T13" fmla="*/ 33 h 34"/>
                <a:gd name="T14" fmla="*/ 33 w 34"/>
                <a:gd name="T15" fmla="*/ 33 h 34"/>
                <a:gd name="T16" fmla="*/ 27 w 34"/>
                <a:gd name="T17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27" y="33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9"/>
                    <a:pt x="34" y="31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1" y="34"/>
                    <a:pt x="29" y="34"/>
                    <a:pt x="27" y="33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iṥļiḍe">
              <a:extLst>
                <a:ext uri="{FF2B5EF4-FFF2-40B4-BE49-F238E27FC236}">
                  <a16:creationId xmlns:a16="http://schemas.microsoft.com/office/drawing/2014/main" id="{535E3663-334A-95FE-FC99-C3F359EC4B2F}"/>
                </a:ext>
              </a:extLst>
            </p:cNvPr>
            <p:cNvSpPr/>
            <p:nvPr/>
          </p:nvSpPr>
          <p:spPr bwMode="auto">
            <a:xfrm>
              <a:off x="4781551" y="2903538"/>
              <a:ext cx="128588" cy="128588"/>
            </a:xfrm>
            <a:custGeom>
              <a:avLst/>
              <a:gdLst>
                <a:gd name="T0" fmla="*/ 2 w 34"/>
                <a:gd name="T1" fmla="*/ 27 h 34"/>
                <a:gd name="T2" fmla="*/ 27 w 34"/>
                <a:gd name="T3" fmla="*/ 2 h 34"/>
                <a:gd name="T4" fmla="*/ 33 w 34"/>
                <a:gd name="T5" fmla="*/ 2 h 34"/>
                <a:gd name="T6" fmla="*/ 33 w 34"/>
                <a:gd name="T7" fmla="*/ 2 h 34"/>
                <a:gd name="T8" fmla="*/ 33 w 34"/>
                <a:gd name="T9" fmla="*/ 7 h 34"/>
                <a:gd name="T10" fmla="*/ 7 w 34"/>
                <a:gd name="T11" fmla="*/ 33 h 34"/>
                <a:gd name="T12" fmla="*/ 2 w 34"/>
                <a:gd name="T13" fmla="*/ 33 h 34"/>
                <a:gd name="T14" fmla="*/ 2 w 34"/>
                <a:gd name="T15" fmla="*/ 33 h 34"/>
                <a:gd name="T16" fmla="*/ 2 w 34"/>
                <a:gd name="T17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2" y="27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9" y="0"/>
                    <a:pt x="31" y="0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3"/>
                    <a:pt x="34" y="6"/>
                    <a:pt x="33" y="7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4"/>
                    <a:pt x="3" y="34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9"/>
                    <a:pt x="2" y="27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ïṧļîḍè">
              <a:extLst>
                <a:ext uri="{FF2B5EF4-FFF2-40B4-BE49-F238E27FC236}">
                  <a16:creationId xmlns:a16="http://schemas.microsoft.com/office/drawing/2014/main" id="{C626A077-CF99-A83B-BBD0-376B7A7C03C3}"/>
                </a:ext>
              </a:extLst>
            </p:cNvPr>
            <p:cNvSpPr/>
            <p:nvPr/>
          </p:nvSpPr>
          <p:spPr bwMode="auto">
            <a:xfrm>
              <a:off x="7054851" y="2354263"/>
              <a:ext cx="196850" cy="34925"/>
            </a:xfrm>
            <a:custGeom>
              <a:avLst/>
              <a:gdLst>
                <a:gd name="T0" fmla="*/ 47 w 52"/>
                <a:gd name="T1" fmla="*/ 9 h 9"/>
                <a:gd name="T2" fmla="*/ 5 w 52"/>
                <a:gd name="T3" fmla="*/ 9 h 9"/>
                <a:gd name="T4" fmla="*/ 0 w 52"/>
                <a:gd name="T5" fmla="*/ 4 h 9"/>
                <a:gd name="T6" fmla="*/ 0 w 52"/>
                <a:gd name="T7" fmla="*/ 4 h 9"/>
                <a:gd name="T8" fmla="*/ 5 w 52"/>
                <a:gd name="T9" fmla="*/ 0 h 9"/>
                <a:gd name="T10" fmla="*/ 47 w 52"/>
                <a:gd name="T11" fmla="*/ 0 h 9"/>
                <a:gd name="T12" fmla="*/ 52 w 52"/>
                <a:gd name="T13" fmla="*/ 4 h 9"/>
                <a:gd name="T14" fmla="*/ 52 w 52"/>
                <a:gd name="T15" fmla="*/ 4 h 9"/>
                <a:gd name="T16" fmla="*/ 47 w 52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9">
                  <a:moveTo>
                    <a:pt x="47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7"/>
                    <a:pt x="50" y="9"/>
                    <a:pt x="47" y="9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išļíďê">
              <a:extLst>
                <a:ext uri="{FF2B5EF4-FFF2-40B4-BE49-F238E27FC236}">
                  <a16:creationId xmlns:a16="http://schemas.microsoft.com/office/drawing/2014/main" id="{E7E13C06-DBF7-1FB4-357D-5AC951B751C3}"/>
                </a:ext>
              </a:extLst>
            </p:cNvPr>
            <p:cNvSpPr/>
            <p:nvPr/>
          </p:nvSpPr>
          <p:spPr bwMode="auto">
            <a:xfrm>
              <a:off x="7134226" y="2271713"/>
              <a:ext cx="38100" cy="196850"/>
            </a:xfrm>
            <a:custGeom>
              <a:avLst/>
              <a:gdLst>
                <a:gd name="T0" fmla="*/ 0 w 10"/>
                <a:gd name="T1" fmla="*/ 47 h 52"/>
                <a:gd name="T2" fmla="*/ 0 w 10"/>
                <a:gd name="T3" fmla="*/ 5 h 52"/>
                <a:gd name="T4" fmla="*/ 5 w 10"/>
                <a:gd name="T5" fmla="*/ 0 h 52"/>
                <a:gd name="T6" fmla="*/ 5 w 10"/>
                <a:gd name="T7" fmla="*/ 0 h 52"/>
                <a:gd name="T8" fmla="*/ 10 w 10"/>
                <a:gd name="T9" fmla="*/ 5 h 52"/>
                <a:gd name="T10" fmla="*/ 10 w 10"/>
                <a:gd name="T11" fmla="*/ 47 h 52"/>
                <a:gd name="T12" fmla="*/ 5 w 10"/>
                <a:gd name="T13" fmla="*/ 52 h 52"/>
                <a:gd name="T14" fmla="*/ 5 w 10"/>
                <a:gd name="T15" fmla="*/ 52 h 52"/>
                <a:gd name="T16" fmla="*/ 0 w 10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2">
                  <a:moveTo>
                    <a:pt x="0" y="47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50"/>
                    <a:pt x="8" y="52"/>
                    <a:pt x="5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0" y="50"/>
                    <a:pt x="0" y="47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íślïḓè">
              <a:extLst>
                <a:ext uri="{FF2B5EF4-FFF2-40B4-BE49-F238E27FC236}">
                  <a16:creationId xmlns:a16="http://schemas.microsoft.com/office/drawing/2014/main" id="{D5C67B02-B295-5CAF-E4F0-94DEADFCBF4B}"/>
                </a:ext>
              </a:extLst>
            </p:cNvPr>
            <p:cNvSpPr/>
            <p:nvPr/>
          </p:nvSpPr>
          <p:spPr bwMode="auto">
            <a:xfrm>
              <a:off x="7640638" y="3852863"/>
              <a:ext cx="90488" cy="90488"/>
            </a:xfrm>
            <a:prstGeom prst="ellipse">
              <a:avLst/>
            </a:pr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í$ļidé">
              <a:extLst>
                <a:ext uri="{FF2B5EF4-FFF2-40B4-BE49-F238E27FC236}">
                  <a16:creationId xmlns:a16="http://schemas.microsoft.com/office/drawing/2014/main" id="{7872C7F3-EAAB-456F-76B4-BF0494490AFF}"/>
                </a:ext>
              </a:extLst>
            </p:cNvPr>
            <p:cNvSpPr/>
            <p:nvPr/>
          </p:nvSpPr>
          <p:spPr bwMode="auto">
            <a:xfrm>
              <a:off x="4649788" y="3984626"/>
              <a:ext cx="131763" cy="133350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7 h 35"/>
                <a:gd name="T14" fmla="*/ 18 w 35"/>
                <a:gd name="T15" fmla="*/ 29 h 35"/>
                <a:gd name="T16" fmla="*/ 29 w 35"/>
                <a:gd name="T17" fmla="*/ 17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7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7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AD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object 29">
            <a:extLst>
              <a:ext uri="{FF2B5EF4-FFF2-40B4-BE49-F238E27FC236}">
                <a16:creationId xmlns:a16="http://schemas.microsoft.com/office/drawing/2014/main" id="{320A4681-00B4-F8B3-F37E-03CFDAE4E801}"/>
              </a:ext>
            </a:extLst>
          </p:cNvPr>
          <p:cNvSpPr txBox="1"/>
          <p:nvPr/>
        </p:nvSpPr>
        <p:spPr>
          <a:xfrm>
            <a:off x="514908" y="6429679"/>
            <a:ext cx="140906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6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88" name="图片 87" descr="QR 代码&#10;&#10;描述已自动生成">
            <a:extLst>
              <a:ext uri="{FF2B5EF4-FFF2-40B4-BE49-F238E27FC236}">
                <a16:creationId xmlns:a16="http://schemas.microsoft.com/office/drawing/2014/main" id="{32D17B89-2109-D924-783D-6F6D62E6E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104863"/>
            <a:ext cx="2016193" cy="2016193"/>
          </a:xfrm>
          <a:prstGeom prst="rect">
            <a:avLst/>
          </a:prstGeom>
          <a:effectLst/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EF4F2651-B65F-C2CA-F17F-9859EE2C7FE9}"/>
              </a:ext>
            </a:extLst>
          </p:cNvPr>
          <p:cNvSpPr txBox="1"/>
          <p:nvPr/>
        </p:nvSpPr>
        <p:spPr>
          <a:xfrm>
            <a:off x="6096000" y="5316927"/>
            <a:ext cx="2016193" cy="53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200" b="1" dirty="0" err="1">
                <a:cs typeface="+mn-ea"/>
                <a:sym typeface="+mn-lt"/>
              </a:rPr>
              <a:t>Quectel</a:t>
            </a:r>
            <a:r>
              <a:rPr lang="en-US" altLang="zh-CN" sz="1200" b="1" dirty="0">
                <a:cs typeface="+mn-ea"/>
                <a:sym typeface="+mn-lt"/>
              </a:rPr>
              <a:t> </a:t>
            </a:r>
            <a:r>
              <a:rPr lang="zh-CN" altLang="en-US" sz="1200" b="1" dirty="0">
                <a:cs typeface="+mn-ea"/>
                <a:sym typeface="+mn-lt"/>
              </a:rPr>
              <a:t>天猫旗舰店</a:t>
            </a:r>
            <a:endParaRPr lang="en-US" altLang="zh-CN" sz="1200" b="1" dirty="0">
              <a:cs typeface="+mn-ea"/>
              <a:sym typeface="+mn-lt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200" b="1" dirty="0">
                <a:cs typeface="+mn-ea"/>
                <a:sym typeface="+mn-lt"/>
                <a:hlinkClick r:id="rId8"/>
              </a:rPr>
              <a:t>https://yiyuanznsb.tmall.com/</a:t>
            </a:r>
            <a:endParaRPr lang="en-US" altLang="zh-CN" sz="1200" b="1" dirty="0">
              <a:cs typeface="+mn-ea"/>
              <a:sym typeface="+mn-lt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200" b="1" dirty="0">
              <a:cs typeface="+mn-ea"/>
              <a:sym typeface="+mn-lt"/>
            </a:endParaRPr>
          </a:p>
        </p:txBody>
      </p:sp>
      <p:pic>
        <p:nvPicPr>
          <p:cNvPr id="92" name="图片 91" descr="微信图片_20201028164429">
            <a:extLst>
              <a:ext uri="{FF2B5EF4-FFF2-40B4-BE49-F238E27FC236}">
                <a16:creationId xmlns:a16="http://schemas.microsoft.com/office/drawing/2014/main" id="{856201EE-449D-4FE0-44A6-5F89D851AE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0918" y="3040142"/>
            <a:ext cx="2145635" cy="2145635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1DEF8DB5-4B9B-207D-8DF2-5197C7E1E518}"/>
              </a:ext>
            </a:extLst>
          </p:cNvPr>
          <p:cNvSpPr txBox="1"/>
          <p:nvPr/>
        </p:nvSpPr>
        <p:spPr>
          <a:xfrm>
            <a:off x="8641553" y="5316927"/>
            <a:ext cx="2304365" cy="533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CN" sz="1200" b="1" dirty="0">
                <a:cs typeface="+mn-ea"/>
                <a:sym typeface="+mn-lt"/>
              </a:rPr>
              <a:t>QuecPython</a:t>
            </a:r>
            <a:r>
              <a:rPr lang="zh-CN" altLang="en-US" sz="1200" b="1" dirty="0">
                <a:cs typeface="+mn-ea"/>
                <a:sym typeface="+mn-lt"/>
              </a:rPr>
              <a:t>官方公众号</a:t>
            </a:r>
            <a:endParaRPr lang="en-US" altLang="zh-CN" sz="1200" b="1" dirty="0">
              <a:cs typeface="+mn-ea"/>
              <a:sym typeface="+mn-lt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200" b="1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93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7608" y="6442103"/>
            <a:ext cx="138430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20" dirty="0">
                <a:latin typeface="Arial"/>
                <a:cs typeface="Arial"/>
                <a:hlinkClick r:id="rId2"/>
              </a:rPr>
              <a:t>ww</a:t>
            </a:r>
            <a:r>
              <a:rPr sz="1400" spc="-95" dirty="0">
                <a:latin typeface="Arial"/>
                <a:cs typeface="Arial"/>
                <a:hlinkClick r:id="rId2"/>
              </a:rPr>
              <a:t>w</a:t>
            </a:r>
            <a:r>
              <a:rPr sz="1400" dirty="0">
                <a:latin typeface="Arial"/>
                <a:cs typeface="Arial"/>
                <a:hlinkClick r:id="rId2"/>
              </a:rPr>
              <a:t>.qu</a:t>
            </a:r>
            <a:r>
              <a:rPr sz="1400" spc="-10" dirty="0">
                <a:latin typeface="Arial"/>
                <a:cs typeface="Arial"/>
                <a:hlinkClick r:id="rId2"/>
              </a:rPr>
              <a:t>e</a:t>
            </a:r>
            <a:r>
              <a:rPr sz="1400" dirty="0">
                <a:latin typeface="Arial"/>
                <a:cs typeface="Arial"/>
                <a:hlinkClick r:id="rId2"/>
              </a:rPr>
              <a:t>ctel.</a:t>
            </a:r>
            <a:r>
              <a:rPr sz="1400" spc="5" dirty="0">
                <a:latin typeface="Arial"/>
                <a:cs typeface="Arial"/>
                <a:hlinkClick r:id="rId2"/>
              </a:rPr>
              <a:t>c</a:t>
            </a:r>
            <a:r>
              <a:rPr sz="1400" dirty="0">
                <a:latin typeface="Arial"/>
                <a:cs typeface="Arial"/>
                <a:hlinkClick r:id="rId2"/>
              </a:rPr>
              <a:t>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" y="1523"/>
            <a:ext cx="12188951" cy="6854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7288" y="1507312"/>
            <a:ext cx="3644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solidFill>
                  <a:srgbClr val="F90404"/>
                </a:solidFill>
                <a:latin typeface="黑体"/>
                <a:cs typeface="黑体"/>
              </a:rPr>
              <a:t>移</a:t>
            </a:r>
            <a:r>
              <a:rPr sz="2800" b="1" spc="-10" dirty="0">
                <a:solidFill>
                  <a:srgbClr val="F90404"/>
                </a:solidFill>
                <a:latin typeface="黑体"/>
                <a:cs typeface="黑体"/>
              </a:rPr>
              <a:t>联万</a:t>
            </a:r>
            <a:r>
              <a:rPr sz="2800" b="1" dirty="0">
                <a:solidFill>
                  <a:srgbClr val="F90404"/>
                </a:solidFill>
                <a:latin typeface="黑体"/>
                <a:cs typeface="黑体"/>
              </a:rPr>
              <a:t>物</a:t>
            </a:r>
            <a:r>
              <a:rPr sz="2800" b="1" spc="-10" dirty="0">
                <a:solidFill>
                  <a:srgbClr val="F90404"/>
                </a:solidFill>
                <a:latin typeface="黑体"/>
                <a:cs typeface="黑体"/>
              </a:rPr>
              <a:t>，志高</a:t>
            </a:r>
            <a:r>
              <a:rPr sz="2800" b="1" spc="15" dirty="0">
                <a:solidFill>
                  <a:srgbClr val="F90404"/>
                </a:solidFill>
                <a:latin typeface="黑体"/>
                <a:cs typeface="黑体"/>
              </a:rPr>
              <a:t>行</a:t>
            </a:r>
            <a:r>
              <a:rPr sz="4400" b="1" spc="-15" dirty="0">
                <a:solidFill>
                  <a:srgbClr val="F90404"/>
                </a:solidFill>
                <a:latin typeface="黑体"/>
                <a:cs typeface="黑体"/>
              </a:rPr>
              <a:t>远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487" y="2536037"/>
            <a:ext cx="4807585" cy="12833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185420" algn="l"/>
              </a:tabLst>
            </a:pP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拥有行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业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最丰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富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、完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整的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产品线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一站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满足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各种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场景、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各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个地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区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的需求</a:t>
            </a:r>
            <a:endParaRPr sz="1100">
              <a:latin typeface="黑体"/>
              <a:cs typeface="黑体"/>
            </a:endParaRPr>
          </a:p>
          <a:p>
            <a:pPr marL="184785" indent="-17208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185420" algn="l"/>
              </a:tabLst>
            </a:pP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采用全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自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动生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产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线、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测试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线，保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障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产品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质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量始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终如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一，同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时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具有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超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高性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价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比</a:t>
            </a:r>
            <a:endParaRPr sz="1100">
              <a:latin typeface="黑体"/>
              <a:cs typeface="黑体"/>
            </a:endParaRPr>
          </a:p>
          <a:p>
            <a:pPr marL="184785" marR="5080" indent="-172085">
              <a:lnSpc>
                <a:spcPct val="150000"/>
              </a:lnSpc>
              <a:buFont typeface="Arial"/>
              <a:buChar char="•"/>
              <a:tabLst>
                <a:tab pos="185420" algn="l"/>
              </a:tabLst>
            </a:pP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建立了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业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内规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模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最大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的研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发团队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为客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户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提供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及时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、专业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贴心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的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技术</a:t>
            </a:r>
            <a:r>
              <a:rPr sz="1100" b="1" spc="-20" dirty="0">
                <a:solidFill>
                  <a:srgbClr val="FFFFFF"/>
                </a:solidFill>
                <a:latin typeface="黑体"/>
                <a:cs typeface="黑体"/>
              </a:rPr>
              <a:t>支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持 服务</a:t>
            </a:r>
            <a:endParaRPr sz="1100">
              <a:latin typeface="黑体"/>
              <a:cs typeface="黑体"/>
            </a:endParaRPr>
          </a:p>
          <a:p>
            <a:pPr marL="184785" indent="-17208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185420" algn="l"/>
              </a:tabLst>
            </a:pPr>
            <a:r>
              <a:rPr sz="1100" b="1" spc="5" dirty="0">
                <a:solidFill>
                  <a:srgbClr val="FFFFFF"/>
                </a:solidFill>
                <a:latin typeface="黑体"/>
                <a:cs typeface="黑体"/>
              </a:rPr>
              <a:t>持续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研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发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新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技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术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新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产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品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率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先</a:t>
            </a:r>
            <a:r>
              <a:rPr sz="1100" b="1" dirty="0">
                <a:solidFill>
                  <a:srgbClr val="FFFFFF"/>
                </a:solidFill>
                <a:latin typeface="黑体"/>
                <a:cs typeface="黑体"/>
              </a:rPr>
              <a:t>发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布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5G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NB-IoT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、</a:t>
            </a:r>
            <a:r>
              <a:rPr sz="1100" b="1" spc="-5" dirty="0">
                <a:solidFill>
                  <a:srgbClr val="FFFFFF"/>
                </a:solidFill>
                <a:latin typeface="Calibri"/>
                <a:cs typeface="Calibri"/>
              </a:rPr>
              <a:t>C-V2X</a:t>
            </a:r>
            <a:r>
              <a:rPr sz="1100" b="1" spc="-15" dirty="0">
                <a:solidFill>
                  <a:srgbClr val="FFFFFF"/>
                </a:solidFill>
                <a:latin typeface="黑体"/>
                <a:cs typeface="黑体"/>
              </a:rPr>
              <a:t>等</a:t>
            </a:r>
            <a:r>
              <a:rPr sz="1100" b="1" spc="-5" dirty="0">
                <a:solidFill>
                  <a:srgbClr val="FFFFFF"/>
                </a:solidFill>
                <a:latin typeface="黑体"/>
                <a:cs typeface="黑体"/>
              </a:rPr>
              <a:t>产品</a:t>
            </a:r>
            <a:endParaRPr sz="11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242" y="3829430"/>
            <a:ext cx="3895636" cy="2334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500" y="260604"/>
            <a:ext cx="2874264" cy="973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871" y="5594603"/>
            <a:ext cx="3017519" cy="102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82690" y="5384393"/>
            <a:ext cx="3378835" cy="99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6700" algn="l"/>
                <a:tab pos="2146300" algn="l"/>
                <a:tab pos="2755900" algn="l"/>
              </a:tabLst>
            </a:pP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全国热线:	400	960	7678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900" spc="10" dirty="0">
                <a:solidFill>
                  <a:srgbClr val="FFFFFF"/>
                </a:solidFill>
                <a:latin typeface="黑体"/>
                <a:cs typeface="黑体"/>
              </a:rPr>
              <a:t>上海市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闵行区田林</a:t>
            </a:r>
            <a:r>
              <a:rPr sz="900" spc="5" dirty="0">
                <a:solidFill>
                  <a:srgbClr val="FFFFFF"/>
                </a:solidFill>
                <a:latin typeface="黑体"/>
                <a:cs typeface="黑体"/>
              </a:rPr>
              <a:t>路</a:t>
            </a:r>
            <a:r>
              <a:rPr sz="900" spc="-5" dirty="0">
                <a:solidFill>
                  <a:srgbClr val="FFFFFF"/>
                </a:solidFill>
                <a:latin typeface="黑体"/>
                <a:cs typeface="黑体"/>
              </a:rPr>
              <a:t>1016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号科技绿洲</a:t>
            </a:r>
            <a:r>
              <a:rPr sz="900" spc="5" dirty="0">
                <a:solidFill>
                  <a:srgbClr val="FFFFFF"/>
                </a:solidFill>
                <a:latin typeface="黑体"/>
                <a:cs typeface="黑体"/>
              </a:rPr>
              <a:t>3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期</a:t>
            </a:r>
            <a:r>
              <a:rPr sz="900" spc="-5" dirty="0">
                <a:solidFill>
                  <a:srgbClr val="FFFFFF"/>
                </a:solidFill>
                <a:latin typeface="黑体"/>
                <a:cs typeface="黑体"/>
              </a:rPr>
              <a:t>（B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区）5号楼</a:t>
            </a:r>
            <a:r>
              <a:rPr sz="900" spc="380" dirty="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200233</a:t>
            </a:r>
            <a:endParaRPr sz="900">
              <a:latin typeface="Calibri"/>
              <a:cs typeface="Calibri"/>
            </a:endParaRPr>
          </a:p>
          <a:p>
            <a:pPr marL="12700" marR="392430">
              <a:lnSpc>
                <a:spcPct val="100000"/>
              </a:lnSpc>
            </a:pPr>
            <a:r>
              <a:rPr sz="900" spc="10" dirty="0">
                <a:solidFill>
                  <a:srgbClr val="FFFFFF"/>
                </a:solidFill>
                <a:latin typeface="黑体"/>
                <a:cs typeface="黑体"/>
              </a:rPr>
              <a:t>联系电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话</a:t>
            </a:r>
            <a:r>
              <a:rPr sz="900" spc="-5" dirty="0">
                <a:solidFill>
                  <a:srgbClr val="FFFFFF"/>
                </a:solidFill>
                <a:latin typeface="等线"/>
                <a:cs typeface="等线"/>
              </a:rPr>
              <a:t>：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</a:rPr>
              <a:t>+86</a:t>
            </a:r>
            <a:r>
              <a:rPr sz="9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r>
              <a:rPr sz="9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5108</a:t>
            </a:r>
            <a:r>
              <a:rPr sz="9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6236</a:t>
            </a:r>
            <a:r>
              <a:rPr sz="900" b="1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黑体"/>
                <a:cs typeface="黑体"/>
              </a:rPr>
              <a:t>电子邮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件</a:t>
            </a:r>
            <a:r>
              <a:rPr sz="900" spc="-5" dirty="0">
                <a:solidFill>
                  <a:srgbClr val="FFFFFF"/>
                </a:solidFill>
                <a:latin typeface="等线"/>
                <a:cs typeface="等线"/>
              </a:rPr>
              <a:t>：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  <a:hlinkClick r:id="rId7"/>
              </a:rPr>
              <a:t>info@quectel.com  </a:t>
            </a:r>
            <a:r>
              <a:rPr sz="900" spc="10" dirty="0">
                <a:solidFill>
                  <a:srgbClr val="FFFFFF"/>
                </a:solidFill>
                <a:latin typeface="黑体"/>
                <a:cs typeface="黑体"/>
              </a:rPr>
              <a:t>技术支</a:t>
            </a:r>
            <a:r>
              <a:rPr sz="900" dirty="0">
                <a:solidFill>
                  <a:srgbClr val="FFFFFF"/>
                </a:solidFill>
                <a:latin typeface="黑体"/>
                <a:cs typeface="黑体"/>
              </a:rPr>
              <a:t>持</a:t>
            </a:r>
            <a:r>
              <a:rPr sz="900" spc="-5" dirty="0">
                <a:solidFill>
                  <a:srgbClr val="FFFFFF"/>
                </a:solidFill>
                <a:latin typeface="等线"/>
                <a:cs typeface="等线"/>
              </a:rPr>
              <a:t>：</a:t>
            </a:r>
            <a:r>
              <a:rPr sz="900" b="1" spc="-5" dirty="0">
                <a:solidFill>
                  <a:srgbClr val="FFFFFF"/>
                </a:solidFill>
                <a:latin typeface="Calibri"/>
                <a:cs typeface="Calibri"/>
                <a:hlinkClick r:id="rId8"/>
              </a:rPr>
              <a:t>support@quectel.com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19816" y="5379720"/>
            <a:ext cx="958596" cy="958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690606" y="6495999"/>
            <a:ext cx="10058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黑体"/>
                <a:cs typeface="黑体"/>
              </a:rPr>
              <a:t>移远微</a:t>
            </a:r>
            <a:r>
              <a:rPr sz="1100" spc="-15" dirty="0">
                <a:solidFill>
                  <a:srgbClr val="FFFFFF"/>
                </a:solidFill>
                <a:latin typeface="黑体"/>
                <a:cs typeface="黑体"/>
              </a:rPr>
              <a:t>信</a:t>
            </a:r>
            <a:r>
              <a:rPr sz="1100" dirty="0">
                <a:solidFill>
                  <a:srgbClr val="FFFFFF"/>
                </a:solidFill>
                <a:latin typeface="黑体"/>
                <a:cs typeface="黑体"/>
              </a:rPr>
              <a:t>公众号</a:t>
            </a:r>
            <a:endParaRPr sz="11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>
            <a:extLst>
              <a:ext uri="{FF2B5EF4-FFF2-40B4-BE49-F238E27FC236}">
                <a16:creationId xmlns:a16="http://schemas.microsoft.com/office/drawing/2014/main" id="{858C7943-2618-D7A8-CF53-185AC75E8DB0}"/>
              </a:ext>
            </a:extLst>
          </p:cNvPr>
          <p:cNvSpPr/>
          <p:nvPr/>
        </p:nvSpPr>
        <p:spPr>
          <a:xfrm>
            <a:off x="406574" y="1917626"/>
            <a:ext cx="7560840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4000" b="1" dirty="0">
                <a:solidFill>
                  <a:srgbClr val="FA050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智能电表方案概述</a:t>
            </a:r>
            <a:endParaRPr lang="en-US" altLang="zh-CN" sz="4000" b="1" dirty="0">
              <a:solidFill>
                <a:srgbClr val="FA0505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itchFamily="34" charset="0"/>
              </a:rPr>
              <a:t>智能电表系统框架</a:t>
            </a: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itchFamily="34" charset="0"/>
              </a:rPr>
              <a:t>智能电表二次开发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>
            <a:extLst>
              <a:ext uri="{FF2B5EF4-FFF2-40B4-BE49-F238E27FC236}">
                <a16:creationId xmlns:a16="http://schemas.microsoft.com/office/drawing/2014/main" id="{F8EB8B7C-85EC-7305-FAD0-F06B5F9A1B8D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智能电表</a:t>
            </a:r>
          </a:p>
        </p:txBody>
      </p:sp>
      <p:sp>
        <p:nvSpPr>
          <p:cNvPr id="7" name="object 29">
            <a:extLst>
              <a:ext uri="{FF2B5EF4-FFF2-40B4-BE49-F238E27FC236}">
                <a16:creationId xmlns:a16="http://schemas.microsoft.com/office/drawing/2014/main" id="{6C264FB1-710E-C5A8-B09F-A0C396B1834F}"/>
              </a:ext>
            </a:extLst>
          </p:cNvPr>
          <p:cNvSpPr txBox="1"/>
          <p:nvPr/>
        </p:nvSpPr>
        <p:spPr>
          <a:xfrm>
            <a:off x="514908" y="6429679"/>
            <a:ext cx="140906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3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1E11A30-095E-2E72-B06F-A2FA07247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49"/>
          <a:stretch/>
        </p:blipFill>
        <p:spPr>
          <a:xfrm>
            <a:off x="990600" y="1816211"/>
            <a:ext cx="495300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79422A7-AC2D-DC3D-C9B9-A3A30AAA2D92}"/>
              </a:ext>
            </a:extLst>
          </p:cNvPr>
          <p:cNvSpPr txBox="1"/>
          <p:nvPr/>
        </p:nvSpPr>
        <p:spPr>
          <a:xfrm>
            <a:off x="539025" y="857356"/>
            <a:ext cx="601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提供完整软件方案，让用户省心、放心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5820B70-B7AE-35AE-0934-FE6BE2118518}"/>
              </a:ext>
            </a:extLst>
          </p:cNvPr>
          <p:cNvGrpSpPr/>
          <p:nvPr/>
        </p:nvGrpSpPr>
        <p:grpSpPr>
          <a:xfrm>
            <a:off x="6443269" y="1905000"/>
            <a:ext cx="5569423" cy="3315990"/>
            <a:chOff x="5854209" y="1776988"/>
            <a:chExt cx="5569423" cy="331599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0A414270-E595-BC7A-EFBE-48B63EBC8FFF}"/>
                </a:ext>
              </a:extLst>
            </p:cNvPr>
            <p:cNvSpPr/>
            <p:nvPr/>
          </p:nvSpPr>
          <p:spPr>
            <a:xfrm>
              <a:off x="5854209" y="4481478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378459" h="378460">
                  <a:moveTo>
                    <a:pt x="188975" y="0"/>
                  </a:moveTo>
                  <a:lnTo>
                    <a:pt x="138729" y="6748"/>
                  </a:lnTo>
                  <a:lnTo>
                    <a:pt x="93584" y="25795"/>
                  </a:lnTo>
                  <a:lnTo>
                    <a:pt x="55340" y="55340"/>
                  </a:lnTo>
                  <a:lnTo>
                    <a:pt x="25795" y="93584"/>
                  </a:lnTo>
                  <a:lnTo>
                    <a:pt x="6748" y="138729"/>
                  </a:lnTo>
                  <a:lnTo>
                    <a:pt x="0" y="188976"/>
                  </a:lnTo>
                  <a:lnTo>
                    <a:pt x="6748" y="239222"/>
                  </a:lnTo>
                  <a:lnTo>
                    <a:pt x="25795" y="284367"/>
                  </a:lnTo>
                  <a:lnTo>
                    <a:pt x="55340" y="322611"/>
                  </a:lnTo>
                  <a:lnTo>
                    <a:pt x="93584" y="352156"/>
                  </a:lnTo>
                  <a:lnTo>
                    <a:pt x="138729" y="371203"/>
                  </a:lnTo>
                  <a:lnTo>
                    <a:pt x="188975" y="377952"/>
                  </a:lnTo>
                  <a:lnTo>
                    <a:pt x="239222" y="371203"/>
                  </a:lnTo>
                  <a:lnTo>
                    <a:pt x="284367" y="352156"/>
                  </a:lnTo>
                  <a:lnTo>
                    <a:pt x="322611" y="322611"/>
                  </a:lnTo>
                  <a:lnTo>
                    <a:pt x="352156" y="284367"/>
                  </a:lnTo>
                  <a:lnTo>
                    <a:pt x="371203" y="239222"/>
                  </a:lnTo>
                  <a:lnTo>
                    <a:pt x="377951" y="188976"/>
                  </a:lnTo>
                  <a:lnTo>
                    <a:pt x="371203" y="138729"/>
                  </a:lnTo>
                  <a:lnTo>
                    <a:pt x="352156" y="93584"/>
                  </a:lnTo>
                  <a:lnTo>
                    <a:pt x="322611" y="55340"/>
                  </a:lnTo>
                  <a:lnTo>
                    <a:pt x="284367" y="25795"/>
                  </a:lnTo>
                  <a:lnTo>
                    <a:pt x="239222" y="6748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F0039943-4A02-0A43-2C01-431E14437B1F}"/>
                </a:ext>
              </a:extLst>
            </p:cNvPr>
            <p:cNvSpPr/>
            <p:nvPr/>
          </p:nvSpPr>
          <p:spPr>
            <a:xfrm>
              <a:off x="5868140" y="3165876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378459" h="378460">
                  <a:moveTo>
                    <a:pt x="188975" y="0"/>
                  </a:moveTo>
                  <a:lnTo>
                    <a:pt x="138729" y="6748"/>
                  </a:lnTo>
                  <a:lnTo>
                    <a:pt x="93584" y="25795"/>
                  </a:lnTo>
                  <a:lnTo>
                    <a:pt x="55340" y="55340"/>
                  </a:lnTo>
                  <a:lnTo>
                    <a:pt x="25795" y="93584"/>
                  </a:lnTo>
                  <a:lnTo>
                    <a:pt x="6748" y="138729"/>
                  </a:lnTo>
                  <a:lnTo>
                    <a:pt x="0" y="188975"/>
                  </a:lnTo>
                  <a:lnTo>
                    <a:pt x="6748" y="239222"/>
                  </a:lnTo>
                  <a:lnTo>
                    <a:pt x="25795" y="284367"/>
                  </a:lnTo>
                  <a:lnTo>
                    <a:pt x="55340" y="322611"/>
                  </a:lnTo>
                  <a:lnTo>
                    <a:pt x="93584" y="352156"/>
                  </a:lnTo>
                  <a:lnTo>
                    <a:pt x="138729" y="371203"/>
                  </a:lnTo>
                  <a:lnTo>
                    <a:pt x="188975" y="377951"/>
                  </a:lnTo>
                  <a:lnTo>
                    <a:pt x="239222" y="371203"/>
                  </a:lnTo>
                  <a:lnTo>
                    <a:pt x="284367" y="352156"/>
                  </a:lnTo>
                  <a:lnTo>
                    <a:pt x="322611" y="322611"/>
                  </a:lnTo>
                  <a:lnTo>
                    <a:pt x="352156" y="284367"/>
                  </a:lnTo>
                  <a:lnTo>
                    <a:pt x="371203" y="239222"/>
                  </a:lnTo>
                  <a:lnTo>
                    <a:pt x="377951" y="188975"/>
                  </a:lnTo>
                  <a:lnTo>
                    <a:pt x="371203" y="138729"/>
                  </a:lnTo>
                  <a:lnTo>
                    <a:pt x="352156" y="93584"/>
                  </a:lnTo>
                  <a:lnTo>
                    <a:pt x="322611" y="55340"/>
                  </a:lnTo>
                  <a:lnTo>
                    <a:pt x="284367" y="25795"/>
                  </a:lnTo>
                  <a:lnTo>
                    <a:pt x="239222" y="6748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EC1FD58D-26D3-7910-6E84-0D0048C43FF8}"/>
                </a:ext>
              </a:extLst>
            </p:cNvPr>
            <p:cNvSpPr/>
            <p:nvPr/>
          </p:nvSpPr>
          <p:spPr>
            <a:xfrm>
              <a:off x="5854209" y="193492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379729" h="378460">
                  <a:moveTo>
                    <a:pt x="189737" y="0"/>
                  </a:moveTo>
                  <a:lnTo>
                    <a:pt x="139303" y="6748"/>
                  </a:lnTo>
                  <a:lnTo>
                    <a:pt x="93979" y="25795"/>
                  </a:lnTo>
                  <a:lnTo>
                    <a:pt x="55578" y="55340"/>
                  </a:lnTo>
                  <a:lnTo>
                    <a:pt x="25907" y="93584"/>
                  </a:lnTo>
                  <a:lnTo>
                    <a:pt x="6778" y="138729"/>
                  </a:lnTo>
                  <a:lnTo>
                    <a:pt x="0" y="188975"/>
                  </a:lnTo>
                  <a:lnTo>
                    <a:pt x="6778" y="239222"/>
                  </a:lnTo>
                  <a:lnTo>
                    <a:pt x="25908" y="284367"/>
                  </a:lnTo>
                  <a:lnTo>
                    <a:pt x="55578" y="322611"/>
                  </a:lnTo>
                  <a:lnTo>
                    <a:pt x="93979" y="352156"/>
                  </a:lnTo>
                  <a:lnTo>
                    <a:pt x="139303" y="371203"/>
                  </a:lnTo>
                  <a:lnTo>
                    <a:pt x="189737" y="377952"/>
                  </a:lnTo>
                  <a:lnTo>
                    <a:pt x="240172" y="371203"/>
                  </a:lnTo>
                  <a:lnTo>
                    <a:pt x="285495" y="352156"/>
                  </a:lnTo>
                  <a:lnTo>
                    <a:pt x="323897" y="322611"/>
                  </a:lnTo>
                  <a:lnTo>
                    <a:pt x="353567" y="284367"/>
                  </a:lnTo>
                  <a:lnTo>
                    <a:pt x="372697" y="239222"/>
                  </a:lnTo>
                  <a:lnTo>
                    <a:pt x="379475" y="188975"/>
                  </a:lnTo>
                  <a:lnTo>
                    <a:pt x="372697" y="138729"/>
                  </a:lnTo>
                  <a:lnTo>
                    <a:pt x="353568" y="93584"/>
                  </a:lnTo>
                  <a:lnTo>
                    <a:pt x="323897" y="55340"/>
                  </a:lnTo>
                  <a:lnTo>
                    <a:pt x="285496" y="25795"/>
                  </a:lnTo>
                  <a:lnTo>
                    <a:pt x="240172" y="6748"/>
                  </a:lnTo>
                  <a:lnTo>
                    <a:pt x="189737" y="0"/>
                  </a:lnTo>
                  <a:close/>
                </a:path>
              </a:pathLst>
            </a:custGeom>
            <a:solidFill>
              <a:srgbClr val="F80804"/>
            </a:solidFill>
          </p:spPr>
          <p:txBody>
            <a:bodyPr wrap="square" lIns="0" tIns="0" rIns="0" bIns="0" rtlCol="0"/>
            <a:lstStyle/>
            <a:p>
              <a:endParaRPr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0149A74-6494-AD03-C072-CB0BAE69C4D8}"/>
                </a:ext>
              </a:extLst>
            </p:cNvPr>
            <p:cNvSpPr txBox="1"/>
            <p:nvPr/>
          </p:nvSpPr>
          <p:spPr>
            <a:xfrm>
              <a:off x="6096000" y="1776988"/>
              <a:ext cx="2220888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智能抄表</a:t>
              </a: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r>
                <a:rPr lang="en-US" altLang="zh-CN" sz="13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4G</a:t>
              </a:r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抄表和红外抄表</a:t>
              </a:r>
              <a:endParaRPr 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5C21666-90D6-658F-B87B-92229C630581}"/>
                </a:ext>
              </a:extLst>
            </p:cNvPr>
            <p:cNvSpPr txBox="1"/>
            <p:nvPr/>
          </p:nvSpPr>
          <p:spPr>
            <a:xfrm>
              <a:off x="6095999" y="3023812"/>
              <a:ext cx="218521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远程控制</a:t>
              </a: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远程参数控制、远程开合闸</a:t>
              </a:r>
              <a:endParaRPr 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5C7E5BE5-0BED-F952-EA32-4DD39E92CB29}"/>
                </a:ext>
              </a:extLst>
            </p:cNvPr>
            <p:cNvSpPr/>
            <p:nvPr/>
          </p:nvSpPr>
          <p:spPr>
            <a:xfrm>
              <a:off x="8876571" y="193492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378459" h="378460">
                  <a:moveTo>
                    <a:pt x="188975" y="0"/>
                  </a:moveTo>
                  <a:lnTo>
                    <a:pt x="138729" y="6748"/>
                  </a:lnTo>
                  <a:lnTo>
                    <a:pt x="93584" y="25795"/>
                  </a:lnTo>
                  <a:lnTo>
                    <a:pt x="55340" y="55340"/>
                  </a:lnTo>
                  <a:lnTo>
                    <a:pt x="25795" y="93584"/>
                  </a:lnTo>
                  <a:lnTo>
                    <a:pt x="6748" y="138729"/>
                  </a:lnTo>
                  <a:lnTo>
                    <a:pt x="0" y="188975"/>
                  </a:lnTo>
                  <a:lnTo>
                    <a:pt x="6748" y="239222"/>
                  </a:lnTo>
                  <a:lnTo>
                    <a:pt x="25795" y="284367"/>
                  </a:lnTo>
                  <a:lnTo>
                    <a:pt x="55340" y="322611"/>
                  </a:lnTo>
                  <a:lnTo>
                    <a:pt x="93584" y="352156"/>
                  </a:lnTo>
                  <a:lnTo>
                    <a:pt x="138729" y="371203"/>
                  </a:lnTo>
                  <a:lnTo>
                    <a:pt x="188975" y="377951"/>
                  </a:lnTo>
                  <a:lnTo>
                    <a:pt x="239222" y="371203"/>
                  </a:lnTo>
                  <a:lnTo>
                    <a:pt x="284367" y="352156"/>
                  </a:lnTo>
                  <a:lnTo>
                    <a:pt x="322611" y="322611"/>
                  </a:lnTo>
                  <a:lnTo>
                    <a:pt x="352156" y="284367"/>
                  </a:lnTo>
                  <a:lnTo>
                    <a:pt x="371203" y="239222"/>
                  </a:lnTo>
                  <a:lnTo>
                    <a:pt x="377951" y="188975"/>
                  </a:lnTo>
                  <a:lnTo>
                    <a:pt x="371203" y="138729"/>
                  </a:lnTo>
                  <a:lnTo>
                    <a:pt x="352156" y="93584"/>
                  </a:lnTo>
                  <a:lnTo>
                    <a:pt x="322611" y="55340"/>
                  </a:lnTo>
                  <a:lnTo>
                    <a:pt x="284367" y="25795"/>
                  </a:lnTo>
                  <a:lnTo>
                    <a:pt x="239222" y="6748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6AA054DA-CF95-BA4F-CFED-6738BDB7262F}"/>
                </a:ext>
              </a:extLst>
            </p:cNvPr>
            <p:cNvSpPr/>
            <p:nvPr/>
          </p:nvSpPr>
          <p:spPr>
            <a:xfrm>
              <a:off x="8890502" y="3165876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378459" h="378460">
                  <a:moveTo>
                    <a:pt x="188975" y="0"/>
                  </a:moveTo>
                  <a:lnTo>
                    <a:pt x="138729" y="6748"/>
                  </a:lnTo>
                  <a:lnTo>
                    <a:pt x="93584" y="25795"/>
                  </a:lnTo>
                  <a:lnTo>
                    <a:pt x="55340" y="55340"/>
                  </a:lnTo>
                  <a:lnTo>
                    <a:pt x="25795" y="93584"/>
                  </a:lnTo>
                  <a:lnTo>
                    <a:pt x="6748" y="138729"/>
                  </a:lnTo>
                  <a:lnTo>
                    <a:pt x="0" y="188976"/>
                  </a:lnTo>
                  <a:lnTo>
                    <a:pt x="6748" y="239222"/>
                  </a:lnTo>
                  <a:lnTo>
                    <a:pt x="25795" y="284367"/>
                  </a:lnTo>
                  <a:lnTo>
                    <a:pt x="55340" y="322611"/>
                  </a:lnTo>
                  <a:lnTo>
                    <a:pt x="93584" y="352156"/>
                  </a:lnTo>
                  <a:lnTo>
                    <a:pt x="138729" y="371203"/>
                  </a:lnTo>
                  <a:lnTo>
                    <a:pt x="188975" y="377952"/>
                  </a:lnTo>
                  <a:lnTo>
                    <a:pt x="239222" y="371203"/>
                  </a:lnTo>
                  <a:lnTo>
                    <a:pt x="284367" y="352156"/>
                  </a:lnTo>
                  <a:lnTo>
                    <a:pt x="322611" y="322611"/>
                  </a:lnTo>
                  <a:lnTo>
                    <a:pt x="352156" y="284367"/>
                  </a:lnTo>
                  <a:lnTo>
                    <a:pt x="371203" y="239222"/>
                  </a:lnTo>
                  <a:lnTo>
                    <a:pt x="377951" y="188976"/>
                  </a:lnTo>
                  <a:lnTo>
                    <a:pt x="371203" y="138729"/>
                  </a:lnTo>
                  <a:lnTo>
                    <a:pt x="352156" y="93584"/>
                  </a:lnTo>
                  <a:lnTo>
                    <a:pt x="322611" y="55340"/>
                  </a:lnTo>
                  <a:lnTo>
                    <a:pt x="284367" y="25795"/>
                  </a:lnTo>
                  <a:lnTo>
                    <a:pt x="239222" y="6748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B651AD0C-D32A-DA9F-1AF2-3C8930594DB5}"/>
                </a:ext>
              </a:extLst>
            </p:cNvPr>
            <p:cNvSpPr/>
            <p:nvPr/>
          </p:nvSpPr>
          <p:spPr>
            <a:xfrm>
              <a:off x="8876571" y="4481478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379729" h="378460">
                  <a:moveTo>
                    <a:pt x="189737" y="0"/>
                  </a:moveTo>
                  <a:lnTo>
                    <a:pt x="139303" y="6748"/>
                  </a:lnTo>
                  <a:lnTo>
                    <a:pt x="93979" y="25795"/>
                  </a:lnTo>
                  <a:lnTo>
                    <a:pt x="55578" y="55340"/>
                  </a:lnTo>
                  <a:lnTo>
                    <a:pt x="25907" y="93584"/>
                  </a:lnTo>
                  <a:lnTo>
                    <a:pt x="6778" y="138729"/>
                  </a:lnTo>
                  <a:lnTo>
                    <a:pt x="0" y="188975"/>
                  </a:lnTo>
                  <a:lnTo>
                    <a:pt x="6778" y="239222"/>
                  </a:lnTo>
                  <a:lnTo>
                    <a:pt x="25908" y="284367"/>
                  </a:lnTo>
                  <a:lnTo>
                    <a:pt x="55578" y="322611"/>
                  </a:lnTo>
                  <a:lnTo>
                    <a:pt x="93979" y="352156"/>
                  </a:lnTo>
                  <a:lnTo>
                    <a:pt x="139303" y="371203"/>
                  </a:lnTo>
                  <a:lnTo>
                    <a:pt x="189737" y="377952"/>
                  </a:lnTo>
                  <a:lnTo>
                    <a:pt x="240172" y="371203"/>
                  </a:lnTo>
                  <a:lnTo>
                    <a:pt x="285495" y="352156"/>
                  </a:lnTo>
                  <a:lnTo>
                    <a:pt x="323897" y="322611"/>
                  </a:lnTo>
                  <a:lnTo>
                    <a:pt x="353567" y="284367"/>
                  </a:lnTo>
                  <a:lnTo>
                    <a:pt x="372697" y="239222"/>
                  </a:lnTo>
                  <a:lnTo>
                    <a:pt x="379475" y="188975"/>
                  </a:lnTo>
                  <a:lnTo>
                    <a:pt x="372697" y="138729"/>
                  </a:lnTo>
                  <a:lnTo>
                    <a:pt x="353568" y="93584"/>
                  </a:lnTo>
                  <a:lnTo>
                    <a:pt x="323897" y="55340"/>
                  </a:lnTo>
                  <a:lnTo>
                    <a:pt x="285496" y="25795"/>
                  </a:lnTo>
                  <a:lnTo>
                    <a:pt x="240172" y="6748"/>
                  </a:lnTo>
                  <a:lnTo>
                    <a:pt x="189737" y="0"/>
                  </a:lnTo>
                  <a:close/>
                </a:path>
              </a:pathLst>
            </a:custGeom>
            <a:solidFill>
              <a:srgbClr val="F80804"/>
            </a:solidFill>
          </p:spPr>
          <p:txBody>
            <a:bodyPr wrap="square" lIns="0" tIns="0" rIns="0" bIns="0" rtlCol="0"/>
            <a:lstStyle/>
            <a:p>
              <a:endParaRPr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110B779-B2E5-FD90-C302-BD9D1F087506}"/>
                </a:ext>
              </a:extLst>
            </p:cNvPr>
            <p:cNvSpPr txBox="1"/>
            <p:nvPr/>
          </p:nvSpPr>
          <p:spPr>
            <a:xfrm>
              <a:off x="9118361" y="1776988"/>
              <a:ext cx="2305271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事件上报</a:t>
              </a: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用电异常信息报警</a:t>
              </a:r>
              <a:endParaRPr 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0539590-03AF-0DA5-9D74-7C7281FDC651}"/>
                </a:ext>
              </a:extLst>
            </p:cNvPr>
            <p:cNvSpPr txBox="1"/>
            <p:nvPr/>
          </p:nvSpPr>
          <p:spPr>
            <a:xfrm>
              <a:off x="9118361" y="3023812"/>
              <a:ext cx="230527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支持行业常用协议</a:t>
              </a: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DLMS</a:t>
              </a:r>
              <a:r>
                <a:rPr lang="zh-CN" altLang="en-US" sz="12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、</a:t>
              </a:r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RFC1622</a:t>
              </a:r>
              <a:r>
                <a:rPr lang="zh-CN" altLang="en-US" sz="12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等</a:t>
              </a:r>
              <a:endPara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100DD97-7728-AE3F-4B8A-5999F39484F7}"/>
                </a:ext>
              </a:extLst>
            </p:cNvPr>
            <p:cNvSpPr txBox="1"/>
            <p:nvPr/>
          </p:nvSpPr>
          <p:spPr>
            <a:xfrm>
              <a:off x="6095997" y="4323537"/>
              <a:ext cx="2721663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程序升级</a:t>
              </a:r>
            </a:p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表计、模组程序升级</a:t>
              </a:r>
              <a:endParaRPr 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66DC47E-8ADD-4661-EEE0-2FE5AD8C2E12}"/>
                </a:ext>
              </a:extLst>
            </p:cNvPr>
            <p:cNvSpPr txBox="1"/>
            <p:nvPr/>
          </p:nvSpPr>
          <p:spPr>
            <a:xfrm>
              <a:off x="9118362" y="4323537"/>
              <a:ext cx="19242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支持二次开发</a:t>
              </a:r>
              <a:endPara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r>
                <a:rPr lang="zh-CN" altLang="en-US" sz="1300" dirty="0"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基于成熟框架，人力投入少，开发周期短</a:t>
              </a:r>
              <a:endParaRPr lang="en-US" sz="1300" dirty="0"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4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ḷíḍe">
            <a:extLst>
              <a:ext uri="{FF2B5EF4-FFF2-40B4-BE49-F238E27FC236}">
                <a16:creationId xmlns:a16="http://schemas.microsoft.com/office/drawing/2014/main" id="{FA53F7CF-9296-E578-7C3E-47D55673DD9A}"/>
              </a:ext>
            </a:extLst>
          </p:cNvPr>
          <p:cNvSpPr txBox="1"/>
          <p:nvPr/>
        </p:nvSpPr>
        <p:spPr>
          <a:xfrm>
            <a:off x="673098" y="1130299"/>
            <a:ext cx="10845804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多种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应用场景，针对性地解决了生产生活中的痛点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251A50B3-B2F1-00ED-BAE2-ED660E3AE364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应用场景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4214DF4-F244-71A3-B5D9-BD0BDBF5958C}"/>
              </a:ext>
            </a:extLst>
          </p:cNvPr>
          <p:cNvGrpSpPr/>
          <p:nvPr/>
        </p:nvGrpSpPr>
        <p:grpSpPr>
          <a:xfrm>
            <a:off x="831430" y="2177897"/>
            <a:ext cx="10529141" cy="3947720"/>
            <a:chOff x="709298" y="2286000"/>
            <a:chExt cx="10529141" cy="3947720"/>
          </a:xfrm>
        </p:grpSpPr>
        <p:sp>
          <p:nvSpPr>
            <p:cNvPr id="7" name="ísľíďê">
              <a:extLst>
                <a:ext uri="{FF2B5EF4-FFF2-40B4-BE49-F238E27FC236}">
                  <a16:creationId xmlns:a16="http://schemas.microsoft.com/office/drawing/2014/main" id="{EE4D2B81-AF73-613B-B1ED-D53B677076F6}"/>
                </a:ext>
              </a:extLst>
            </p:cNvPr>
            <p:cNvSpPr txBox="1"/>
            <p:nvPr/>
          </p:nvSpPr>
          <p:spPr>
            <a:xfrm>
              <a:off x="766305" y="4284252"/>
              <a:ext cx="3212426" cy="187615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居民智慧用电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采集居民用电数据；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智能分析家电负荷类型和状态；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提供增值服务，提高用电水平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" name="îsľïḍè">
              <a:extLst>
                <a:ext uri="{FF2B5EF4-FFF2-40B4-BE49-F238E27FC236}">
                  <a16:creationId xmlns:a16="http://schemas.microsoft.com/office/drawing/2014/main" id="{88768EE4-F068-15E3-B694-B9B49B85C0B6}"/>
                </a:ext>
              </a:extLst>
            </p:cNvPr>
            <p:cNvSpPr txBox="1"/>
            <p:nvPr/>
          </p:nvSpPr>
          <p:spPr>
            <a:xfrm>
              <a:off x="4373668" y="4284252"/>
              <a:ext cx="3200400" cy="1876281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分布式能源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电动汽车充电桩；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与分布式台区管理单元及主站共同实现规模化充电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和分布式能源的消纳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9" name="iṥḻíḍê">
              <a:extLst>
                <a:ext uri="{FF2B5EF4-FFF2-40B4-BE49-F238E27FC236}">
                  <a16:creationId xmlns:a16="http://schemas.microsoft.com/office/drawing/2014/main" id="{F5131FB3-7B29-84C2-9BC2-18C8A80CC0C5}"/>
                </a:ext>
              </a:extLst>
            </p:cNvPr>
            <p:cNvSpPr txBox="1"/>
            <p:nvPr/>
          </p:nvSpPr>
          <p:spPr>
            <a:xfrm>
              <a:off x="7969005" y="4284252"/>
              <a:ext cx="3212426" cy="187615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社区多功能服务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可融合水、气表的数据采集，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</a:rPr>
                <a:t>实现社区范围内电、水、气交互耦合与协同控制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  <a:p>
              <a:pPr lvl="0"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……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D7DF92D-CFF4-E852-A025-03D775B19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237" y="2830761"/>
              <a:ext cx="1217965" cy="121796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9243FF5-13BE-3ABF-1DAB-42A94F069FC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68" y="2816435"/>
              <a:ext cx="1224000" cy="1224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220B895-7BD6-BD1C-1B7B-C4772273D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473" y="2806256"/>
              <a:ext cx="1222090" cy="12220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0" h="0" prst="relaxedInset"/>
              <a:contourClr>
                <a:srgbClr val="969696"/>
              </a:contourClr>
            </a:sp3d>
          </p:spPr>
        </p:pic>
        <p:sp>
          <p:nvSpPr>
            <p:cNvPr id="13" name="圆角矩形 270">
              <a:extLst>
                <a:ext uri="{FF2B5EF4-FFF2-40B4-BE49-F238E27FC236}">
                  <a16:creationId xmlns:a16="http://schemas.microsoft.com/office/drawing/2014/main" id="{6E2A2B34-F9B4-8695-67E5-04CB0BBFBABD}"/>
                </a:ext>
              </a:extLst>
            </p:cNvPr>
            <p:cNvSpPr/>
            <p:nvPr/>
          </p:nvSpPr>
          <p:spPr>
            <a:xfrm>
              <a:off x="70929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485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圆角矩形 270">
              <a:extLst>
                <a:ext uri="{FF2B5EF4-FFF2-40B4-BE49-F238E27FC236}">
                  <a16:creationId xmlns:a16="http://schemas.microsoft.com/office/drawing/2014/main" id="{D07E65AA-F2C3-99BC-32BE-0420E22F52A5}"/>
                </a:ext>
              </a:extLst>
            </p:cNvPr>
            <p:cNvSpPr/>
            <p:nvPr/>
          </p:nvSpPr>
          <p:spPr>
            <a:xfrm>
              <a:off x="4315408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485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5" name="圆角矩形 270">
              <a:extLst>
                <a:ext uri="{FF2B5EF4-FFF2-40B4-BE49-F238E27FC236}">
                  <a16:creationId xmlns:a16="http://schemas.microsoft.com/office/drawing/2014/main" id="{F74A2246-AE70-F897-8637-6138C6F35371}"/>
                </a:ext>
              </a:extLst>
            </p:cNvPr>
            <p:cNvSpPr/>
            <p:nvPr/>
          </p:nvSpPr>
          <p:spPr>
            <a:xfrm>
              <a:off x="7911999" y="2286000"/>
              <a:ext cx="3326440" cy="394772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086485"/>
              <a:endParaRPr lang="zh-CN" altLang="en-US" sz="3595">
                <a:solidFill>
                  <a:prstClr val="black">
                    <a:lumMod val="75000"/>
                    <a:lumOff val="25000"/>
                  </a:prst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6" name="object 29">
            <a:extLst>
              <a:ext uri="{FF2B5EF4-FFF2-40B4-BE49-F238E27FC236}">
                <a16:creationId xmlns:a16="http://schemas.microsoft.com/office/drawing/2014/main" id="{5B9FA133-FA66-FA7D-6869-127F47FF3155}"/>
              </a:ext>
            </a:extLst>
          </p:cNvPr>
          <p:cNvSpPr txBox="1"/>
          <p:nvPr/>
        </p:nvSpPr>
        <p:spPr>
          <a:xfrm>
            <a:off x="514908" y="6429679"/>
            <a:ext cx="140906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8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271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>
            <a:extLst>
              <a:ext uri="{FF2B5EF4-FFF2-40B4-BE49-F238E27FC236}">
                <a16:creationId xmlns:a16="http://schemas.microsoft.com/office/drawing/2014/main" id="{858C7943-2618-D7A8-CF53-185AC75E8DB0}"/>
              </a:ext>
            </a:extLst>
          </p:cNvPr>
          <p:cNvSpPr/>
          <p:nvPr/>
        </p:nvSpPr>
        <p:spPr>
          <a:xfrm>
            <a:off x="406574" y="1917626"/>
            <a:ext cx="7560840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itchFamily="34" charset="0"/>
              </a:rPr>
              <a:t>智能电表方案概述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4000" b="1" dirty="0">
                <a:solidFill>
                  <a:srgbClr val="FA050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智能电表系统框架</a:t>
            </a: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itchFamily="34" charset="0"/>
              </a:rPr>
              <a:t>智能电表二次开发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09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/>
          <p:nvPr/>
        </p:nvSpPr>
        <p:spPr>
          <a:xfrm>
            <a:off x="514908" y="6429679"/>
            <a:ext cx="140906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2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1" name="标题 2">
            <a:extLst>
              <a:ext uri="{FF2B5EF4-FFF2-40B4-BE49-F238E27FC236}">
                <a16:creationId xmlns:a16="http://schemas.microsoft.com/office/drawing/2014/main" id="{B9D39BC8-1781-1A14-2919-CC37FCB37549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智能电表硬件框图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8686D2-3517-4B65-79FF-A934959C2DA3}"/>
              </a:ext>
            </a:extLst>
          </p:cNvPr>
          <p:cNvGrpSpPr/>
          <p:nvPr/>
        </p:nvGrpSpPr>
        <p:grpSpPr>
          <a:xfrm>
            <a:off x="685800" y="1066800"/>
            <a:ext cx="10820400" cy="5181600"/>
            <a:chOff x="685800" y="1066800"/>
            <a:chExt cx="10820400" cy="5181600"/>
          </a:xfrm>
        </p:grpSpPr>
        <p:sp>
          <p:nvSpPr>
            <p:cNvPr id="49" name="圆角矩形">
              <a:extLst>
                <a:ext uri="{FF2B5EF4-FFF2-40B4-BE49-F238E27FC236}">
                  <a16:creationId xmlns:a16="http://schemas.microsoft.com/office/drawing/2014/main" id="{4EE3996B-4BC1-7138-FFDF-CE44289A6E39}"/>
                </a:ext>
              </a:extLst>
            </p:cNvPr>
            <p:cNvSpPr/>
            <p:nvPr/>
          </p:nvSpPr>
          <p:spPr>
            <a:xfrm>
              <a:off x="2627472" y="2628623"/>
              <a:ext cx="1256093" cy="3187811"/>
            </a:xfrm>
            <a:custGeom>
              <a:avLst/>
              <a:gdLst>
                <a:gd name="connsiteX0" fmla="*/ 501600 w 1003200"/>
                <a:gd name="connsiteY0" fmla="*/ 2546000 h 2546000"/>
                <a:gd name="connsiteX1" fmla="*/ 501600 w 1003200"/>
                <a:gd name="connsiteY1" fmla="*/ 0 h 2546000"/>
                <a:gd name="connsiteX2" fmla="*/ 1003200 w 1003200"/>
                <a:gd name="connsiteY2" fmla="*/ 1273000 h 2546000"/>
                <a:gd name="connsiteX3" fmla="*/ 0 w 1003200"/>
                <a:gd name="connsiteY3" fmla="*/ 1273000 h 2546000"/>
                <a:gd name="connsiteX4" fmla="*/ 501600 w 1003200"/>
                <a:gd name="connsiteY4" fmla="*/ 1273000 h 254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200" h="2546000" stroke="0">
                  <a:moveTo>
                    <a:pt x="912000" y="2546000"/>
                  </a:moveTo>
                  <a:cubicBezTo>
                    <a:pt x="962373" y="2546000"/>
                    <a:pt x="1003200" y="2505173"/>
                    <a:pt x="1003200" y="2454800"/>
                  </a:cubicBezTo>
                  <a:lnTo>
                    <a:pt x="1003200" y="91200"/>
                  </a:lnTo>
                  <a:cubicBezTo>
                    <a:pt x="1003200" y="40830"/>
                    <a:pt x="962373" y="0"/>
                    <a:pt x="9120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54800"/>
                  </a:lnTo>
                  <a:cubicBezTo>
                    <a:pt x="0" y="2505173"/>
                    <a:pt x="40830" y="2546000"/>
                    <a:pt x="91200" y="2546000"/>
                  </a:cubicBezTo>
                  <a:lnTo>
                    <a:pt x="912000" y="2546000"/>
                  </a:lnTo>
                  <a:close/>
                </a:path>
                <a:path w="1003200" h="2546000" fill="none">
                  <a:moveTo>
                    <a:pt x="912000" y="2546000"/>
                  </a:moveTo>
                  <a:cubicBezTo>
                    <a:pt x="962373" y="2546000"/>
                    <a:pt x="1003200" y="2505173"/>
                    <a:pt x="1003200" y="2454800"/>
                  </a:cubicBezTo>
                  <a:lnTo>
                    <a:pt x="1003200" y="91200"/>
                  </a:lnTo>
                  <a:cubicBezTo>
                    <a:pt x="1003200" y="40830"/>
                    <a:pt x="962373" y="0"/>
                    <a:pt x="9120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54800"/>
                  </a:lnTo>
                  <a:cubicBezTo>
                    <a:pt x="0" y="2505173"/>
                    <a:pt x="40830" y="2546000"/>
                    <a:pt x="91200" y="2546000"/>
                  </a:cubicBezTo>
                  <a:lnTo>
                    <a:pt x="912000" y="2546000"/>
                  </a:lnTo>
                  <a:close/>
                </a:path>
              </a:pathLst>
            </a:custGeom>
            <a:solidFill>
              <a:srgbClr val="FFB713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QuecPython</a:t>
              </a:r>
            </a:p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模组</a:t>
              </a:r>
            </a:p>
          </p:txBody>
        </p:sp>
        <p:sp>
          <p:nvSpPr>
            <p:cNvPr id="56" name="圆角矩形">
              <a:extLst>
                <a:ext uri="{FF2B5EF4-FFF2-40B4-BE49-F238E27FC236}">
                  <a16:creationId xmlns:a16="http://schemas.microsoft.com/office/drawing/2014/main" id="{1FCE48F7-A37A-C208-B105-B58C065902F7}"/>
                </a:ext>
              </a:extLst>
            </p:cNvPr>
            <p:cNvSpPr/>
            <p:nvPr/>
          </p:nvSpPr>
          <p:spPr>
            <a:xfrm>
              <a:off x="2627472" y="1653248"/>
              <a:ext cx="580467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BF83FF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LTE</a:t>
              </a:r>
            </a:p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天线</a:t>
              </a:r>
            </a:p>
          </p:txBody>
        </p:sp>
        <p:sp>
          <p:nvSpPr>
            <p:cNvPr id="60" name="圆角矩形">
              <a:extLst>
                <a:ext uri="{FF2B5EF4-FFF2-40B4-BE49-F238E27FC236}">
                  <a16:creationId xmlns:a16="http://schemas.microsoft.com/office/drawing/2014/main" id="{3792FD72-90B4-50D6-277C-2CB66AEA8C27}"/>
                </a:ext>
              </a:extLst>
            </p:cNvPr>
            <p:cNvSpPr/>
            <p:nvPr/>
          </p:nvSpPr>
          <p:spPr>
            <a:xfrm>
              <a:off x="3303097" y="1653248"/>
              <a:ext cx="580467" cy="423455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BF83FF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SIM卡</a:t>
              </a:r>
            </a:p>
          </p:txBody>
        </p:sp>
        <p:sp>
          <p:nvSpPr>
            <p:cNvPr id="61" name="ConnectLine">
              <a:extLst>
                <a:ext uri="{FF2B5EF4-FFF2-40B4-BE49-F238E27FC236}">
                  <a16:creationId xmlns:a16="http://schemas.microsoft.com/office/drawing/2014/main" id="{D8850EEE-BDFB-FE93-0F51-E789B0BEB153}"/>
                </a:ext>
              </a:extLst>
            </p:cNvPr>
            <p:cNvSpPr/>
            <p:nvPr/>
          </p:nvSpPr>
          <p:spPr>
            <a:xfrm>
              <a:off x="2917705" y="2076704"/>
              <a:ext cx="9516" cy="551919"/>
            </a:xfrm>
            <a:custGeom>
              <a:avLst/>
              <a:gdLst/>
              <a:ahLst/>
              <a:cxnLst/>
              <a:rect l="l" t="t" r="r" b="b"/>
              <a:pathLst>
                <a:path w="7600" h="440800" fill="none">
                  <a:moveTo>
                    <a:pt x="0" y="0"/>
                  </a:moveTo>
                  <a:lnTo>
                    <a:pt x="0" y="44080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headEnd type="triangle" w="med" len="med"/>
              <a:tailEnd type="triangle" w="med" len="med"/>
            </a:ln>
          </p:spPr>
        </p:sp>
        <p:sp>
          <p:nvSpPr>
            <p:cNvPr id="62" name="ConnectLine">
              <a:extLst>
                <a:ext uri="{FF2B5EF4-FFF2-40B4-BE49-F238E27FC236}">
                  <a16:creationId xmlns:a16="http://schemas.microsoft.com/office/drawing/2014/main" id="{309C96EA-0042-169C-8767-CCE2785165C5}"/>
                </a:ext>
              </a:extLst>
            </p:cNvPr>
            <p:cNvSpPr/>
            <p:nvPr/>
          </p:nvSpPr>
          <p:spPr>
            <a:xfrm>
              <a:off x="3593331" y="2076704"/>
              <a:ext cx="9516" cy="551919"/>
            </a:xfrm>
            <a:custGeom>
              <a:avLst/>
              <a:gdLst/>
              <a:ahLst/>
              <a:cxnLst/>
              <a:rect l="l" t="t" r="r" b="b"/>
              <a:pathLst>
                <a:path w="7600" h="440800" fill="none">
                  <a:moveTo>
                    <a:pt x="0" y="0"/>
                  </a:moveTo>
                  <a:lnTo>
                    <a:pt x="0" y="44080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headEnd type="triangle" w="med" len="med"/>
              <a:tailEnd type="triangle" w="med" len="med"/>
            </a:ln>
          </p:spPr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E6A5E30-6907-298F-4CAA-FBA602432D34}"/>
                </a:ext>
              </a:extLst>
            </p:cNvPr>
            <p:cNvGrpSpPr/>
            <p:nvPr/>
          </p:nvGrpSpPr>
          <p:grpSpPr>
            <a:xfrm>
              <a:off x="9606945" y="1722264"/>
              <a:ext cx="1061382" cy="423455"/>
              <a:chOff x="9606945" y="1722264"/>
              <a:chExt cx="1061382" cy="423455"/>
            </a:xfrm>
          </p:grpSpPr>
          <p:sp>
            <p:nvSpPr>
              <p:cNvPr id="1027" name="圆角矩形">
                <a:extLst>
                  <a:ext uri="{FF2B5EF4-FFF2-40B4-BE49-F238E27FC236}">
                    <a16:creationId xmlns:a16="http://schemas.microsoft.com/office/drawing/2014/main" id="{13CC5D72-7555-EF81-93D3-CD35367CCB96}"/>
                  </a:ext>
                </a:extLst>
              </p:cNvPr>
              <p:cNvSpPr/>
              <p:nvPr/>
            </p:nvSpPr>
            <p:spPr>
              <a:xfrm>
                <a:off x="9606945" y="1722264"/>
                <a:ext cx="580467" cy="423455"/>
              </a:xfrm>
              <a:custGeom>
                <a:avLst/>
                <a:gdLst>
                  <a:gd name="connsiteX0" fmla="*/ 231800 w 463600"/>
                  <a:gd name="connsiteY0" fmla="*/ 338200 h 338200"/>
                  <a:gd name="connsiteX1" fmla="*/ 231800 w 463600"/>
                  <a:gd name="connsiteY1" fmla="*/ 0 h 338200"/>
                  <a:gd name="connsiteX2" fmla="*/ 463600 w 463600"/>
                  <a:gd name="connsiteY2" fmla="*/ 169100 h 338200"/>
                  <a:gd name="connsiteX3" fmla="*/ 0 w 463600"/>
                  <a:gd name="connsiteY3" fmla="*/ 169100 h 338200"/>
                  <a:gd name="connsiteX4" fmla="*/ 231800 w 463600"/>
                  <a:gd name="connsiteY4" fmla="*/ 169100 h 3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600" h="338200" stroke="0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  <a:path w="463600" h="338200" fill="none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</a:pathLst>
              </a:custGeom>
              <a:solidFill>
                <a:srgbClr val="FFB713"/>
              </a:solidFill>
              <a:ln w="7600" cap="flat">
                <a:noFill/>
                <a:miter/>
              </a:ln>
            </p:spPr>
          </p:sp>
          <p:sp>
            <p:nvSpPr>
              <p:cNvPr id="1032" name="Rectangle">
                <a:extLst>
                  <a:ext uri="{FF2B5EF4-FFF2-40B4-BE49-F238E27FC236}">
                    <a16:creationId xmlns:a16="http://schemas.microsoft.com/office/drawing/2014/main" id="{C5872E82-144D-FA9B-9EF4-4165BD2B1036}"/>
                  </a:ext>
                </a:extLst>
              </p:cNvPr>
              <p:cNvSpPr/>
              <p:nvPr/>
            </p:nvSpPr>
            <p:spPr>
              <a:xfrm>
                <a:off x="10278177" y="1805527"/>
                <a:ext cx="390150" cy="256928"/>
              </a:xfrm>
              <a:custGeom>
                <a:avLst/>
                <a:gdLst/>
                <a:ahLst/>
                <a:cxnLst/>
                <a:rect l="l" t="t" r="r" b="b"/>
                <a:pathLst>
                  <a:path w="311600" h="205200" stroke="0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  <a:path w="311600" h="205200" fill="none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1100" dirty="0">
                    <a:solidFill>
                      <a:srgbClr val="454545"/>
                    </a:solidFill>
                    <a:latin typeface="微软雅黑"/>
                    <a:ea typeface="微软雅黑"/>
                    <a:cs typeface="微软雅黑"/>
                  </a:rPr>
                  <a:t>模组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8D1CE41-952B-FAAD-78C3-BE7490E0EED5}"/>
                </a:ext>
              </a:extLst>
            </p:cNvPr>
            <p:cNvGrpSpPr/>
            <p:nvPr/>
          </p:nvGrpSpPr>
          <p:grpSpPr>
            <a:xfrm>
              <a:off x="9597832" y="2567271"/>
              <a:ext cx="1179979" cy="423455"/>
              <a:chOff x="9597832" y="2567271"/>
              <a:chExt cx="1179979" cy="423455"/>
            </a:xfrm>
          </p:grpSpPr>
          <p:sp>
            <p:nvSpPr>
              <p:cNvPr id="1028" name="圆角矩形">
                <a:extLst>
                  <a:ext uri="{FF2B5EF4-FFF2-40B4-BE49-F238E27FC236}">
                    <a16:creationId xmlns:a16="http://schemas.microsoft.com/office/drawing/2014/main" id="{F5C0B5A3-34A0-2F11-4F98-456D8B9EF4F8}"/>
                  </a:ext>
                </a:extLst>
              </p:cNvPr>
              <p:cNvSpPr/>
              <p:nvPr/>
            </p:nvSpPr>
            <p:spPr>
              <a:xfrm>
                <a:off x="9597832" y="2567271"/>
                <a:ext cx="580467" cy="423455"/>
              </a:xfrm>
              <a:custGeom>
                <a:avLst/>
                <a:gdLst>
                  <a:gd name="connsiteX0" fmla="*/ 231800 w 463600"/>
                  <a:gd name="connsiteY0" fmla="*/ 338200 h 338200"/>
                  <a:gd name="connsiteX1" fmla="*/ 231800 w 463600"/>
                  <a:gd name="connsiteY1" fmla="*/ 0 h 338200"/>
                  <a:gd name="connsiteX2" fmla="*/ 463600 w 463600"/>
                  <a:gd name="connsiteY2" fmla="*/ 169100 h 338200"/>
                  <a:gd name="connsiteX3" fmla="*/ 0 w 463600"/>
                  <a:gd name="connsiteY3" fmla="*/ 169100 h 338200"/>
                  <a:gd name="connsiteX4" fmla="*/ 231800 w 463600"/>
                  <a:gd name="connsiteY4" fmla="*/ 169100 h 3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600" h="338200" stroke="0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  <a:path w="463600" h="338200" fill="none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</a:pathLst>
              </a:custGeom>
              <a:solidFill>
                <a:srgbClr val="D2E18F"/>
              </a:solidFill>
              <a:ln w="7600" cap="flat">
                <a:noFill/>
                <a:miter/>
              </a:ln>
            </p:spPr>
          </p:sp>
          <p:sp>
            <p:nvSpPr>
              <p:cNvPr id="1033" name="Rectangle">
                <a:extLst>
                  <a:ext uri="{FF2B5EF4-FFF2-40B4-BE49-F238E27FC236}">
                    <a16:creationId xmlns:a16="http://schemas.microsoft.com/office/drawing/2014/main" id="{B1E373DE-9F9F-51BE-8574-08DC450428DA}"/>
                  </a:ext>
                </a:extLst>
              </p:cNvPr>
              <p:cNvSpPr/>
              <p:nvPr/>
            </p:nvSpPr>
            <p:spPr>
              <a:xfrm>
                <a:off x="10282991" y="2633301"/>
                <a:ext cx="494820" cy="325857"/>
              </a:xfrm>
              <a:custGeom>
                <a:avLst/>
                <a:gdLst/>
                <a:ahLst/>
                <a:cxnLst/>
                <a:rect l="l" t="t" r="r" b="b"/>
                <a:pathLst>
                  <a:path w="311600" h="205200" stroke="0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  <a:path w="311600" h="205200" fill="none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en-US" altLang="zh-CN" sz="1100" dirty="0">
                    <a:solidFill>
                      <a:srgbClr val="454545"/>
                    </a:solidFill>
                    <a:latin typeface="微软雅黑"/>
                    <a:ea typeface="微软雅黑"/>
                    <a:cs typeface="微软雅黑"/>
                  </a:rPr>
                  <a:t>LED</a:t>
                </a:r>
                <a:r>
                  <a:rPr lang="zh-CN" altLang="en-US" sz="1100" dirty="0">
                    <a:solidFill>
                      <a:srgbClr val="454545"/>
                    </a:solidFill>
                    <a:latin typeface="微软雅黑"/>
                    <a:ea typeface="微软雅黑"/>
                    <a:cs typeface="微软雅黑"/>
                  </a:rPr>
                  <a:t>灯</a:t>
                </a: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CC17D08-55AD-DDCF-50D5-70A79A0E4753}"/>
                </a:ext>
              </a:extLst>
            </p:cNvPr>
            <p:cNvGrpSpPr/>
            <p:nvPr/>
          </p:nvGrpSpPr>
          <p:grpSpPr>
            <a:xfrm>
              <a:off x="9597834" y="3412278"/>
              <a:ext cx="1075307" cy="423455"/>
              <a:chOff x="9597834" y="3412278"/>
              <a:chExt cx="1075307" cy="423455"/>
            </a:xfrm>
          </p:grpSpPr>
          <p:sp>
            <p:nvSpPr>
              <p:cNvPr id="1029" name="圆角矩形">
                <a:extLst>
                  <a:ext uri="{FF2B5EF4-FFF2-40B4-BE49-F238E27FC236}">
                    <a16:creationId xmlns:a16="http://schemas.microsoft.com/office/drawing/2014/main" id="{4AE79851-AC9C-1E2C-69A7-DD2007729194}"/>
                  </a:ext>
                </a:extLst>
              </p:cNvPr>
              <p:cNvSpPr/>
              <p:nvPr/>
            </p:nvSpPr>
            <p:spPr>
              <a:xfrm>
                <a:off x="9597834" y="3412278"/>
                <a:ext cx="580467" cy="423455"/>
              </a:xfrm>
              <a:custGeom>
                <a:avLst/>
                <a:gdLst>
                  <a:gd name="connsiteX0" fmla="*/ 231800 w 463600"/>
                  <a:gd name="connsiteY0" fmla="*/ 338200 h 338200"/>
                  <a:gd name="connsiteX1" fmla="*/ 231800 w 463600"/>
                  <a:gd name="connsiteY1" fmla="*/ 0 h 338200"/>
                  <a:gd name="connsiteX2" fmla="*/ 463600 w 463600"/>
                  <a:gd name="connsiteY2" fmla="*/ 169100 h 338200"/>
                  <a:gd name="connsiteX3" fmla="*/ 0 w 463600"/>
                  <a:gd name="connsiteY3" fmla="*/ 169100 h 338200"/>
                  <a:gd name="connsiteX4" fmla="*/ 231800 w 463600"/>
                  <a:gd name="connsiteY4" fmla="*/ 169100 h 3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600" h="338200" stroke="0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  <a:path w="463600" h="338200" fill="none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</a:pathLst>
              </a:custGeom>
              <a:solidFill>
                <a:srgbClr val="BF83FF"/>
              </a:solidFill>
              <a:ln w="7600" cap="flat">
                <a:noFill/>
                <a:miter/>
              </a:ln>
            </p:spPr>
          </p:sp>
          <p:sp>
            <p:nvSpPr>
              <p:cNvPr id="1034" name="Rectangle">
                <a:extLst>
                  <a:ext uri="{FF2B5EF4-FFF2-40B4-BE49-F238E27FC236}">
                    <a16:creationId xmlns:a16="http://schemas.microsoft.com/office/drawing/2014/main" id="{856C0196-BB07-C814-0DA1-EE4B26103B8A}"/>
                  </a:ext>
                </a:extLst>
              </p:cNvPr>
              <p:cNvSpPr/>
              <p:nvPr/>
            </p:nvSpPr>
            <p:spPr>
              <a:xfrm>
                <a:off x="10282991" y="3530004"/>
                <a:ext cx="390150" cy="256928"/>
              </a:xfrm>
              <a:custGeom>
                <a:avLst/>
                <a:gdLst/>
                <a:ahLst/>
                <a:cxnLst/>
                <a:rect l="l" t="t" r="r" b="b"/>
                <a:pathLst>
                  <a:path w="311600" h="205200" stroke="0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  <a:path w="311600" h="205200" fill="none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1100" dirty="0">
                    <a:solidFill>
                      <a:srgbClr val="454545"/>
                    </a:solidFill>
                    <a:latin typeface="微软雅黑"/>
                    <a:ea typeface="微软雅黑"/>
                    <a:cs typeface="微软雅黑"/>
                  </a:rPr>
                  <a:t>网络</a:t>
                </a:r>
              </a:p>
            </p:txBody>
          </p:sp>
        </p:grpSp>
        <p:sp>
          <p:nvSpPr>
            <p:cNvPr id="1036" name="Line">
              <a:extLst>
                <a:ext uri="{FF2B5EF4-FFF2-40B4-BE49-F238E27FC236}">
                  <a16:creationId xmlns:a16="http://schemas.microsoft.com/office/drawing/2014/main" id="{4DFDE392-DDCA-C6E1-E681-126CD248F9A8}"/>
                </a:ext>
              </a:extLst>
            </p:cNvPr>
            <p:cNvSpPr/>
            <p:nvPr/>
          </p:nvSpPr>
          <p:spPr>
            <a:xfrm rot="5400000">
              <a:off x="6562277" y="3694399"/>
              <a:ext cx="4853085" cy="9516"/>
            </a:xfrm>
            <a:custGeom>
              <a:avLst/>
              <a:gdLst/>
              <a:ahLst/>
              <a:cxnLst/>
              <a:rect l="l" t="t" r="r" b="b"/>
              <a:pathLst>
                <a:path w="3876000" h="7600" fill="none">
                  <a:moveTo>
                    <a:pt x="0" y="0"/>
                  </a:moveTo>
                  <a:lnTo>
                    <a:pt x="3876000" y="0"/>
                  </a:lnTo>
                </a:path>
              </a:pathLst>
            </a:custGeom>
            <a:solidFill>
              <a:srgbClr val="E7E7E7"/>
            </a:solidFill>
            <a:ln w="30400" cap="flat">
              <a:solidFill>
                <a:srgbClr val="BCBCBC"/>
              </a:solidFill>
              <a:custDash>
                <a:ds d="200000" sp="500000"/>
              </a:custDash>
              <a:miter/>
            </a:ln>
          </p:spPr>
        </p:sp>
        <p:sp>
          <p:nvSpPr>
            <p:cNvPr id="1039" name="无线电波">
              <a:extLst>
                <a:ext uri="{FF2B5EF4-FFF2-40B4-BE49-F238E27FC236}">
                  <a16:creationId xmlns:a16="http://schemas.microsoft.com/office/drawing/2014/main" id="{23BF7ED1-304E-8C37-4449-0581F72E147E}"/>
                </a:ext>
              </a:extLst>
            </p:cNvPr>
            <p:cNvSpPr/>
            <p:nvPr/>
          </p:nvSpPr>
          <p:spPr>
            <a:xfrm>
              <a:off x="6469953" y="3610424"/>
              <a:ext cx="598587" cy="441065"/>
            </a:xfrm>
            <a:custGeom>
              <a:avLst/>
              <a:gdLst/>
              <a:ahLst/>
              <a:cxnLst/>
              <a:rect l="l" t="t" r="r" b="b"/>
              <a:pathLst>
                <a:path w="478072" h="352264" stroke="0">
                  <a:moveTo>
                    <a:pt x="119519" y="176132"/>
                  </a:moveTo>
                  <a:cubicBezTo>
                    <a:pt x="119519" y="135512"/>
                    <a:pt x="139317" y="99947"/>
                    <a:pt x="168942" y="80324"/>
                  </a:cubicBezTo>
                  <a:lnTo>
                    <a:pt x="144247" y="53340"/>
                  </a:lnTo>
                  <a:cubicBezTo>
                    <a:pt x="137567" y="58413"/>
                    <a:pt x="131249" y="64165"/>
                    <a:pt x="125376" y="70583"/>
                  </a:cubicBezTo>
                  <a:cubicBezTo>
                    <a:pt x="99579" y="98777"/>
                    <a:pt x="85371" y="136262"/>
                    <a:pt x="85371" y="176132"/>
                  </a:cubicBezTo>
                  <a:cubicBezTo>
                    <a:pt x="85371" y="216003"/>
                    <a:pt x="99579" y="253488"/>
                    <a:pt x="125377" y="281682"/>
                  </a:cubicBezTo>
                  <a:cubicBezTo>
                    <a:pt x="131251" y="288099"/>
                    <a:pt x="137568" y="293852"/>
                    <a:pt x="144248" y="298923"/>
                  </a:cubicBezTo>
                  <a:lnTo>
                    <a:pt x="168943" y="271941"/>
                  </a:lnTo>
                  <a:cubicBezTo>
                    <a:pt x="139317" y="252318"/>
                    <a:pt x="119519" y="216753"/>
                    <a:pt x="119519" y="176132"/>
                  </a:cubicBezTo>
                  <a:close/>
                  <a:moveTo>
                    <a:pt x="358554" y="176132"/>
                  </a:moveTo>
                  <a:cubicBezTo>
                    <a:pt x="358554" y="216752"/>
                    <a:pt x="338755" y="252318"/>
                    <a:pt x="309131" y="271941"/>
                  </a:cubicBezTo>
                  <a:lnTo>
                    <a:pt x="333825" y="298923"/>
                  </a:lnTo>
                  <a:cubicBezTo>
                    <a:pt x="340506" y="293852"/>
                    <a:pt x="346823" y="288099"/>
                    <a:pt x="352696" y="281682"/>
                  </a:cubicBezTo>
                  <a:cubicBezTo>
                    <a:pt x="378494" y="253488"/>
                    <a:pt x="392702" y="216003"/>
                    <a:pt x="392702" y="176132"/>
                  </a:cubicBezTo>
                  <a:cubicBezTo>
                    <a:pt x="392702" y="136261"/>
                    <a:pt x="378494" y="98776"/>
                    <a:pt x="352695" y="70583"/>
                  </a:cubicBezTo>
                  <a:cubicBezTo>
                    <a:pt x="346822" y="64165"/>
                    <a:pt x="340505" y="58413"/>
                    <a:pt x="333825" y="53340"/>
                  </a:cubicBezTo>
                  <a:lnTo>
                    <a:pt x="309130" y="80324"/>
                  </a:lnTo>
                  <a:cubicBezTo>
                    <a:pt x="338755" y="99946"/>
                    <a:pt x="358554" y="135512"/>
                    <a:pt x="358554" y="176132"/>
                  </a:cubicBezTo>
                  <a:close/>
                  <a:moveTo>
                    <a:pt x="34148" y="176132"/>
                  </a:moveTo>
                  <a:cubicBezTo>
                    <a:pt x="34148" y="114950"/>
                    <a:pt x="61094" y="60647"/>
                    <a:pt x="102725" y="26621"/>
                  </a:cubicBezTo>
                  <a:lnTo>
                    <a:pt x="78362" y="0"/>
                  </a:lnTo>
                  <a:cubicBezTo>
                    <a:pt x="71960" y="5504"/>
                    <a:pt x="65835" y="11444"/>
                    <a:pt x="60011" y="17809"/>
                  </a:cubicBezTo>
                  <a:cubicBezTo>
                    <a:pt x="41206" y="38360"/>
                    <a:pt x="26437" y="62301"/>
                    <a:pt x="16116" y="88967"/>
                  </a:cubicBezTo>
                  <a:cubicBezTo>
                    <a:pt x="5422" y="116596"/>
                    <a:pt x="0" y="145920"/>
                    <a:pt x="0" y="176132"/>
                  </a:cubicBezTo>
                  <a:cubicBezTo>
                    <a:pt x="0" y="206341"/>
                    <a:pt x="5422" y="235668"/>
                    <a:pt x="16116" y="263295"/>
                  </a:cubicBezTo>
                  <a:cubicBezTo>
                    <a:pt x="26437" y="289964"/>
                    <a:pt x="41206" y="313903"/>
                    <a:pt x="60011" y="334455"/>
                  </a:cubicBezTo>
                  <a:cubicBezTo>
                    <a:pt x="65835" y="340818"/>
                    <a:pt x="71960" y="346759"/>
                    <a:pt x="78362" y="352264"/>
                  </a:cubicBezTo>
                  <a:lnTo>
                    <a:pt x="102724" y="325643"/>
                  </a:lnTo>
                  <a:cubicBezTo>
                    <a:pt x="61094" y="291615"/>
                    <a:pt x="34148" y="237313"/>
                    <a:pt x="34148" y="176132"/>
                  </a:cubicBezTo>
                  <a:close/>
                  <a:moveTo>
                    <a:pt x="443924" y="176132"/>
                  </a:moveTo>
                  <a:cubicBezTo>
                    <a:pt x="443924" y="237313"/>
                    <a:pt x="416978" y="291616"/>
                    <a:pt x="375349" y="325642"/>
                  </a:cubicBezTo>
                  <a:lnTo>
                    <a:pt x="399709" y="351894"/>
                  </a:lnTo>
                  <a:cubicBezTo>
                    <a:pt x="406112" y="346389"/>
                    <a:pt x="412237" y="340818"/>
                    <a:pt x="418061" y="334454"/>
                  </a:cubicBezTo>
                  <a:cubicBezTo>
                    <a:pt x="436866" y="313903"/>
                    <a:pt x="451635" y="289963"/>
                    <a:pt x="461956" y="263295"/>
                  </a:cubicBezTo>
                  <a:cubicBezTo>
                    <a:pt x="472649" y="235669"/>
                    <a:pt x="478072" y="206342"/>
                    <a:pt x="478072" y="176132"/>
                  </a:cubicBezTo>
                  <a:cubicBezTo>
                    <a:pt x="478072" y="145921"/>
                    <a:pt x="472649" y="116596"/>
                    <a:pt x="461956" y="88968"/>
                  </a:cubicBezTo>
                  <a:cubicBezTo>
                    <a:pt x="451635" y="62301"/>
                    <a:pt x="436866" y="38361"/>
                    <a:pt x="418061" y="17810"/>
                  </a:cubicBezTo>
                  <a:cubicBezTo>
                    <a:pt x="412238" y="11445"/>
                    <a:pt x="406112" y="5505"/>
                    <a:pt x="399709" y="0"/>
                  </a:cubicBezTo>
                  <a:lnTo>
                    <a:pt x="375347" y="26622"/>
                  </a:lnTo>
                  <a:cubicBezTo>
                    <a:pt x="416978" y="60648"/>
                    <a:pt x="443924" y="114951"/>
                    <a:pt x="443924" y="176132"/>
                  </a:cubicBezTo>
                  <a:close/>
                  <a:moveTo>
                    <a:pt x="171713" y="176132"/>
                  </a:moveTo>
                  <a:cubicBezTo>
                    <a:pt x="171713" y="137691"/>
                    <a:pt x="201855" y="106529"/>
                    <a:pt x="239036" y="106529"/>
                  </a:cubicBezTo>
                  <a:cubicBezTo>
                    <a:pt x="276218" y="106529"/>
                    <a:pt x="306360" y="137691"/>
                    <a:pt x="306360" y="176132"/>
                  </a:cubicBezTo>
                  <a:cubicBezTo>
                    <a:pt x="306360" y="214573"/>
                    <a:pt x="276218" y="245736"/>
                    <a:pt x="239036" y="245736"/>
                  </a:cubicBezTo>
                  <a:cubicBezTo>
                    <a:pt x="201855" y="245736"/>
                    <a:pt x="171713" y="214573"/>
                    <a:pt x="171713" y="176132"/>
                  </a:cubicBezTo>
                  <a:close/>
                </a:path>
                <a:path w="478072" h="352264" fill="none">
                  <a:moveTo>
                    <a:pt x="119519" y="176132"/>
                  </a:moveTo>
                  <a:cubicBezTo>
                    <a:pt x="119519" y="135512"/>
                    <a:pt x="139317" y="99947"/>
                    <a:pt x="168942" y="80324"/>
                  </a:cubicBezTo>
                  <a:lnTo>
                    <a:pt x="144247" y="53340"/>
                  </a:lnTo>
                  <a:cubicBezTo>
                    <a:pt x="137567" y="58413"/>
                    <a:pt x="131249" y="64165"/>
                    <a:pt x="125376" y="70583"/>
                  </a:cubicBezTo>
                  <a:cubicBezTo>
                    <a:pt x="99579" y="98777"/>
                    <a:pt x="85371" y="136262"/>
                    <a:pt x="85371" y="176132"/>
                  </a:cubicBezTo>
                  <a:cubicBezTo>
                    <a:pt x="85371" y="216003"/>
                    <a:pt x="99579" y="253488"/>
                    <a:pt x="125377" y="281682"/>
                  </a:cubicBezTo>
                  <a:cubicBezTo>
                    <a:pt x="131251" y="288099"/>
                    <a:pt x="137568" y="293852"/>
                    <a:pt x="144248" y="298923"/>
                  </a:cubicBezTo>
                  <a:lnTo>
                    <a:pt x="168943" y="271941"/>
                  </a:lnTo>
                  <a:cubicBezTo>
                    <a:pt x="139317" y="252318"/>
                    <a:pt x="119519" y="216753"/>
                    <a:pt x="119519" y="176132"/>
                  </a:cubicBezTo>
                  <a:close/>
                  <a:moveTo>
                    <a:pt x="358554" y="176132"/>
                  </a:moveTo>
                  <a:cubicBezTo>
                    <a:pt x="358554" y="216752"/>
                    <a:pt x="338755" y="252318"/>
                    <a:pt x="309131" y="271941"/>
                  </a:cubicBezTo>
                  <a:lnTo>
                    <a:pt x="333825" y="298923"/>
                  </a:lnTo>
                  <a:cubicBezTo>
                    <a:pt x="340506" y="293852"/>
                    <a:pt x="346823" y="288099"/>
                    <a:pt x="352696" y="281682"/>
                  </a:cubicBezTo>
                  <a:cubicBezTo>
                    <a:pt x="378494" y="253488"/>
                    <a:pt x="392702" y="216003"/>
                    <a:pt x="392702" y="176132"/>
                  </a:cubicBezTo>
                  <a:cubicBezTo>
                    <a:pt x="392702" y="136261"/>
                    <a:pt x="378494" y="98776"/>
                    <a:pt x="352695" y="70583"/>
                  </a:cubicBezTo>
                  <a:cubicBezTo>
                    <a:pt x="346822" y="64165"/>
                    <a:pt x="340505" y="58413"/>
                    <a:pt x="333825" y="53340"/>
                  </a:cubicBezTo>
                  <a:lnTo>
                    <a:pt x="309130" y="80324"/>
                  </a:lnTo>
                  <a:cubicBezTo>
                    <a:pt x="338755" y="99946"/>
                    <a:pt x="358554" y="135512"/>
                    <a:pt x="358554" y="176132"/>
                  </a:cubicBezTo>
                  <a:close/>
                  <a:moveTo>
                    <a:pt x="34148" y="176132"/>
                  </a:moveTo>
                  <a:cubicBezTo>
                    <a:pt x="34148" y="114950"/>
                    <a:pt x="61094" y="60647"/>
                    <a:pt x="102725" y="26621"/>
                  </a:cubicBezTo>
                  <a:lnTo>
                    <a:pt x="78362" y="0"/>
                  </a:lnTo>
                  <a:cubicBezTo>
                    <a:pt x="71960" y="5504"/>
                    <a:pt x="65835" y="11444"/>
                    <a:pt x="60011" y="17809"/>
                  </a:cubicBezTo>
                  <a:cubicBezTo>
                    <a:pt x="41206" y="38360"/>
                    <a:pt x="26437" y="62301"/>
                    <a:pt x="16116" y="88967"/>
                  </a:cubicBezTo>
                  <a:cubicBezTo>
                    <a:pt x="5422" y="116596"/>
                    <a:pt x="0" y="145920"/>
                    <a:pt x="0" y="176132"/>
                  </a:cubicBezTo>
                  <a:cubicBezTo>
                    <a:pt x="0" y="206341"/>
                    <a:pt x="5422" y="235668"/>
                    <a:pt x="16116" y="263295"/>
                  </a:cubicBezTo>
                  <a:cubicBezTo>
                    <a:pt x="26437" y="289964"/>
                    <a:pt x="41206" y="313903"/>
                    <a:pt x="60011" y="334455"/>
                  </a:cubicBezTo>
                  <a:cubicBezTo>
                    <a:pt x="65835" y="340818"/>
                    <a:pt x="71960" y="346759"/>
                    <a:pt x="78362" y="352264"/>
                  </a:cubicBezTo>
                  <a:lnTo>
                    <a:pt x="102724" y="325643"/>
                  </a:lnTo>
                  <a:cubicBezTo>
                    <a:pt x="61094" y="291615"/>
                    <a:pt x="34148" y="237313"/>
                    <a:pt x="34148" y="176132"/>
                  </a:cubicBezTo>
                  <a:close/>
                  <a:moveTo>
                    <a:pt x="443924" y="176132"/>
                  </a:moveTo>
                  <a:cubicBezTo>
                    <a:pt x="443924" y="237313"/>
                    <a:pt x="416978" y="291616"/>
                    <a:pt x="375349" y="325642"/>
                  </a:cubicBezTo>
                  <a:lnTo>
                    <a:pt x="399709" y="351894"/>
                  </a:lnTo>
                  <a:cubicBezTo>
                    <a:pt x="406112" y="346389"/>
                    <a:pt x="412237" y="340818"/>
                    <a:pt x="418061" y="334454"/>
                  </a:cubicBezTo>
                  <a:cubicBezTo>
                    <a:pt x="436866" y="313903"/>
                    <a:pt x="451635" y="289963"/>
                    <a:pt x="461956" y="263295"/>
                  </a:cubicBezTo>
                  <a:cubicBezTo>
                    <a:pt x="472649" y="235669"/>
                    <a:pt x="478072" y="206342"/>
                    <a:pt x="478072" y="176132"/>
                  </a:cubicBezTo>
                  <a:cubicBezTo>
                    <a:pt x="478072" y="145921"/>
                    <a:pt x="472649" y="116596"/>
                    <a:pt x="461956" y="88968"/>
                  </a:cubicBezTo>
                  <a:cubicBezTo>
                    <a:pt x="451635" y="62301"/>
                    <a:pt x="436866" y="38361"/>
                    <a:pt x="418061" y="17810"/>
                  </a:cubicBezTo>
                  <a:cubicBezTo>
                    <a:pt x="412238" y="11445"/>
                    <a:pt x="406112" y="5505"/>
                    <a:pt x="399709" y="0"/>
                  </a:cubicBezTo>
                  <a:lnTo>
                    <a:pt x="375347" y="26622"/>
                  </a:lnTo>
                  <a:cubicBezTo>
                    <a:pt x="416978" y="60648"/>
                    <a:pt x="443924" y="114951"/>
                    <a:pt x="443924" y="176132"/>
                  </a:cubicBezTo>
                  <a:close/>
                  <a:moveTo>
                    <a:pt x="171713" y="176132"/>
                  </a:moveTo>
                  <a:cubicBezTo>
                    <a:pt x="171713" y="137691"/>
                    <a:pt x="201855" y="106529"/>
                    <a:pt x="239036" y="106529"/>
                  </a:cubicBezTo>
                  <a:cubicBezTo>
                    <a:pt x="276218" y="106529"/>
                    <a:pt x="306360" y="137691"/>
                    <a:pt x="306360" y="176132"/>
                  </a:cubicBezTo>
                  <a:cubicBezTo>
                    <a:pt x="306360" y="214573"/>
                    <a:pt x="276218" y="245736"/>
                    <a:pt x="239036" y="245736"/>
                  </a:cubicBezTo>
                  <a:cubicBezTo>
                    <a:pt x="201855" y="245736"/>
                    <a:pt x="171713" y="214573"/>
                    <a:pt x="171713" y="176132"/>
                  </a:cubicBezTo>
                  <a:close/>
                </a:path>
              </a:pathLst>
            </a:custGeom>
            <a:solidFill>
              <a:srgbClr val="D7D7D7"/>
            </a:solidFill>
            <a:ln w="7600" cap="flat">
              <a:solidFill>
                <a:srgbClr val="D7D7D7"/>
              </a:solidFill>
              <a:miter/>
            </a:ln>
          </p:spPr>
        </p:sp>
        <p:grpSp>
          <p:nvGrpSpPr>
            <p:cNvPr id="1044" name="手机">
              <a:extLst>
                <a:ext uri="{FF2B5EF4-FFF2-40B4-BE49-F238E27FC236}">
                  <a16:creationId xmlns:a16="http://schemas.microsoft.com/office/drawing/2014/main" id="{9D5B85C1-C951-25B8-4DF6-28AE8969360E}"/>
                </a:ext>
              </a:extLst>
            </p:cNvPr>
            <p:cNvGrpSpPr/>
            <p:nvPr/>
          </p:nvGrpSpPr>
          <p:grpSpPr>
            <a:xfrm>
              <a:off x="7423461" y="2952324"/>
              <a:ext cx="1004150" cy="1757264"/>
              <a:chOff x="5656824" y="2727265"/>
              <a:chExt cx="801982" cy="1403469"/>
            </a:xfrm>
          </p:grpSpPr>
          <p:sp>
            <p:nvSpPr>
              <p:cNvPr id="1050" name="Rectangle">
                <a:extLst>
                  <a:ext uri="{FF2B5EF4-FFF2-40B4-BE49-F238E27FC236}">
                    <a16:creationId xmlns:a16="http://schemas.microsoft.com/office/drawing/2014/main" id="{A05813D1-FBA6-1B58-A6A4-B7277E1454BD}"/>
                  </a:ext>
                </a:extLst>
              </p:cNvPr>
              <p:cNvSpPr/>
              <p:nvPr/>
            </p:nvSpPr>
            <p:spPr>
              <a:xfrm>
                <a:off x="5656824" y="2727265"/>
                <a:ext cx="801982" cy="1403469"/>
              </a:xfrm>
              <a:custGeom>
                <a:avLst/>
                <a:gdLst/>
                <a:ahLst/>
                <a:cxnLst/>
                <a:rect l="l" t="t" r="r" b="b"/>
                <a:pathLst>
                  <a:path w="801982" h="1403469" stroke="0">
                    <a:moveTo>
                      <a:pt x="801982" y="1403469"/>
                    </a:moveTo>
                    <a:lnTo>
                      <a:pt x="801982" y="0"/>
                    </a:lnTo>
                    <a:lnTo>
                      <a:pt x="0" y="0"/>
                    </a:lnTo>
                    <a:lnTo>
                      <a:pt x="0" y="1403469"/>
                    </a:lnTo>
                    <a:lnTo>
                      <a:pt x="801982" y="1403469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</p:sp>
          <p:sp>
            <p:nvSpPr>
              <p:cNvPr id="1051" name="Mobile Phone">
                <a:extLst>
                  <a:ext uri="{FF2B5EF4-FFF2-40B4-BE49-F238E27FC236}">
                    <a16:creationId xmlns:a16="http://schemas.microsoft.com/office/drawing/2014/main" id="{D7E68441-64FE-5742-2EC1-75906C93AB36}"/>
                  </a:ext>
                </a:extLst>
              </p:cNvPr>
              <p:cNvSpPr/>
              <p:nvPr/>
            </p:nvSpPr>
            <p:spPr>
              <a:xfrm>
                <a:off x="5656824" y="2727265"/>
                <a:ext cx="801982" cy="1403469"/>
              </a:xfrm>
              <a:custGeom>
                <a:avLst/>
                <a:gdLst/>
                <a:ahLst/>
                <a:cxnLst/>
                <a:rect l="l" t="t" r="r" b="b"/>
                <a:pathLst>
                  <a:path w="801982" h="1403469" stroke="0">
                    <a:moveTo>
                      <a:pt x="692424" y="1403469"/>
                    </a:moveTo>
                    <a:lnTo>
                      <a:pt x="107115" y="1403469"/>
                    </a:lnTo>
                    <a:cubicBezTo>
                      <a:pt x="78512" y="1403469"/>
                      <a:pt x="50880" y="1393260"/>
                      <a:pt x="30650" y="1373435"/>
                    </a:cubicBezTo>
                    <a:cubicBezTo>
                      <a:pt x="10419" y="1353611"/>
                      <a:pt x="0" y="1326534"/>
                      <a:pt x="0" y="1298508"/>
                    </a:cubicBezTo>
                    <a:lnTo>
                      <a:pt x="0" y="104960"/>
                    </a:lnTo>
                    <a:cubicBezTo>
                      <a:pt x="0" y="76933"/>
                      <a:pt x="10419" y="49857"/>
                      <a:pt x="30650" y="30033"/>
                    </a:cubicBezTo>
                    <a:cubicBezTo>
                      <a:pt x="50880" y="10209"/>
                      <a:pt x="78512" y="0"/>
                      <a:pt x="107115" y="0"/>
                    </a:cubicBezTo>
                    <a:lnTo>
                      <a:pt x="697307" y="0"/>
                    </a:lnTo>
                    <a:cubicBezTo>
                      <a:pt x="725491" y="0"/>
                      <a:pt x="752482" y="11152"/>
                      <a:pt x="772180" y="30902"/>
                    </a:cubicBezTo>
                    <a:cubicBezTo>
                      <a:pt x="791877" y="50653"/>
                      <a:pt x="801982" y="77353"/>
                      <a:pt x="801982" y="104960"/>
                    </a:cubicBezTo>
                    <a:lnTo>
                      <a:pt x="801982" y="1298508"/>
                    </a:lnTo>
                    <a:cubicBezTo>
                      <a:pt x="801982" y="1356383"/>
                      <a:pt x="753930" y="1403469"/>
                      <a:pt x="692424" y="1403469"/>
                    </a:cubicBezTo>
                    <a:close/>
                    <a:moveTo>
                      <a:pt x="107115" y="61552"/>
                    </a:moveTo>
                    <a:cubicBezTo>
                      <a:pt x="95372" y="61267"/>
                      <a:pt x="84024" y="65714"/>
                      <a:pt x="75718" y="73852"/>
                    </a:cubicBezTo>
                    <a:cubicBezTo>
                      <a:pt x="67412" y="81991"/>
                      <a:pt x="62874" y="93111"/>
                      <a:pt x="63165" y="104618"/>
                    </a:cubicBezTo>
                    <a:lnTo>
                      <a:pt x="63165" y="1298166"/>
                    </a:lnTo>
                    <a:cubicBezTo>
                      <a:pt x="62874" y="1309674"/>
                      <a:pt x="67412" y="1320792"/>
                      <a:pt x="75718" y="1328934"/>
                    </a:cubicBezTo>
                    <a:cubicBezTo>
                      <a:pt x="84024" y="1337072"/>
                      <a:pt x="95372" y="1341519"/>
                      <a:pt x="107115" y="1341232"/>
                    </a:cubicBezTo>
                    <a:lnTo>
                      <a:pt x="697307" y="1341232"/>
                    </a:lnTo>
                    <a:cubicBezTo>
                      <a:pt x="719690" y="1340866"/>
                      <a:pt x="737745" y="1323175"/>
                      <a:pt x="738118" y="1301242"/>
                    </a:cubicBezTo>
                    <a:lnTo>
                      <a:pt x="738118" y="104960"/>
                    </a:lnTo>
                    <a:cubicBezTo>
                      <a:pt x="738592" y="93898"/>
                      <a:pt x="734553" y="83106"/>
                      <a:pt x="726900" y="74964"/>
                    </a:cubicBezTo>
                    <a:cubicBezTo>
                      <a:pt x="719243" y="66821"/>
                      <a:pt x="708598" y="61996"/>
                      <a:pt x="697307" y="61552"/>
                    </a:cubicBezTo>
                    <a:lnTo>
                      <a:pt x="107115" y="61552"/>
                    </a:lnTo>
                    <a:close/>
                    <a:moveTo>
                      <a:pt x="265127" y="111453"/>
                    </a:moveTo>
                    <a:lnTo>
                      <a:pt x="535806" y="111453"/>
                    </a:lnTo>
                    <a:lnTo>
                      <a:pt x="535806" y="169900"/>
                    </a:lnTo>
                    <a:lnTo>
                      <a:pt x="265127" y="169900"/>
                    </a:lnTo>
                    <a:lnTo>
                      <a:pt x="265127" y="111453"/>
                    </a:lnTo>
                    <a:close/>
                    <a:moveTo>
                      <a:pt x="469183" y="1227414"/>
                    </a:moveTo>
                    <a:cubicBezTo>
                      <a:pt x="469183" y="1265167"/>
                      <a:pt x="437949" y="1295773"/>
                      <a:pt x="399420" y="1295773"/>
                    </a:cubicBezTo>
                    <a:cubicBezTo>
                      <a:pt x="360891" y="1295773"/>
                      <a:pt x="329657" y="1265167"/>
                      <a:pt x="329657" y="1227414"/>
                    </a:cubicBezTo>
                    <a:cubicBezTo>
                      <a:pt x="329657" y="1189660"/>
                      <a:pt x="360891" y="1159055"/>
                      <a:pt x="399420" y="1159055"/>
                    </a:cubicBezTo>
                    <a:cubicBezTo>
                      <a:pt x="437949" y="1159055"/>
                      <a:pt x="469183" y="1189660"/>
                      <a:pt x="469183" y="1227414"/>
                    </a:cubicBezTo>
                    <a:close/>
                  </a:path>
                  <a:path w="801982" h="1403469" fill="none">
                    <a:moveTo>
                      <a:pt x="692424" y="1403469"/>
                    </a:moveTo>
                    <a:lnTo>
                      <a:pt x="107115" y="1403469"/>
                    </a:lnTo>
                    <a:cubicBezTo>
                      <a:pt x="78512" y="1403469"/>
                      <a:pt x="50880" y="1393260"/>
                      <a:pt x="30650" y="1373435"/>
                    </a:cubicBezTo>
                    <a:cubicBezTo>
                      <a:pt x="10419" y="1353611"/>
                      <a:pt x="0" y="1326534"/>
                      <a:pt x="0" y="1298508"/>
                    </a:cubicBezTo>
                    <a:lnTo>
                      <a:pt x="0" y="104960"/>
                    </a:lnTo>
                    <a:cubicBezTo>
                      <a:pt x="0" y="76933"/>
                      <a:pt x="10419" y="49857"/>
                      <a:pt x="30650" y="30033"/>
                    </a:cubicBezTo>
                    <a:cubicBezTo>
                      <a:pt x="50880" y="10209"/>
                      <a:pt x="78512" y="0"/>
                      <a:pt x="107115" y="0"/>
                    </a:cubicBezTo>
                    <a:lnTo>
                      <a:pt x="697307" y="0"/>
                    </a:lnTo>
                    <a:cubicBezTo>
                      <a:pt x="725491" y="0"/>
                      <a:pt x="752482" y="11152"/>
                      <a:pt x="772180" y="30902"/>
                    </a:cubicBezTo>
                    <a:cubicBezTo>
                      <a:pt x="791877" y="50653"/>
                      <a:pt x="801982" y="77353"/>
                      <a:pt x="801982" y="104960"/>
                    </a:cubicBezTo>
                    <a:lnTo>
                      <a:pt x="801982" y="1298508"/>
                    </a:lnTo>
                    <a:cubicBezTo>
                      <a:pt x="801982" y="1356383"/>
                      <a:pt x="753930" y="1403469"/>
                      <a:pt x="692424" y="1403469"/>
                    </a:cubicBezTo>
                    <a:close/>
                    <a:moveTo>
                      <a:pt x="107115" y="61552"/>
                    </a:moveTo>
                    <a:cubicBezTo>
                      <a:pt x="95372" y="61267"/>
                      <a:pt x="84024" y="65714"/>
                      <a:pt x="75718" y="73852"/>
                    </a:cubicBezTo>
                    <a:cubicBezTo>
                      <a:pt x="67412" y="81991"/>
                      <a:pt x="62874" y="93111"/>
                      <a:pt x="63165" y="104618"/>
                    </a:cubicBezTo>
                    <a:lnTo>
                      <a:pt x="63165" y="1298166"/>
                    </a:lnTo>
                    <a:cubicBezTo>
                      <a:pt x="62874" y="1309674"/>
                      <a:pt x="67412" y="1320792"/>
                      <a:pt x="75718" y="1328934"/>
                    </a:cubicBezTo>
                    <a:cubicBezTo>
                      <a:pt x="84024" y="1337072"/>
                      <a:pt x="95372" y="1341519"/>
                      <a:pt x="107115" y="1341232"/>
                    </a:cubicBezTo>
                    <a:lnTo>
                      <a:pt x="697307" y="1341232"/>
                    </a:lnTo>
                    <a:cubicBezTo>
                      <a:pt x="719690" y="1340866"/>
                      <a:pt x="737745" y="1323175"/>
                      <a:pt x="738118" y="1301242"/>
                    </a:cubicBezTo>
                    <a:lnTo>
                      <a:pt x="738118" y="104960"/>
                    </a:lnTo>
                    <a:cubicBezTo>
                      <a:pt x="738592" y="93898"/>
                      <a:pt x="734553" y="83106"/>
                      <a:pt x="726900" y="74964"/>
                    </a:cubicBezTo>
                    <a:cubicBezTo>
                      <a:pt x="719243" y="66821"/>
                      <a:pt x="708598" y="61996"/>
                      <a:pt x="697307" y="61552"/>
                    </a:cubicBezTo>
                    <a:lnTo>
                      <a:pt x="107115" y="61552"/>
                    </a:lnTo>
                    <a:close/>
                    <a:moveTo>
                      <a:pt x="265127" y="111453"/>
                    </a:moveTo>
                    <a:lnTo>
                      <a:pt x="535806" y="111453"/>
                    </a:lnTo>
                    <a:lnTo>
                      <a:pt x="535806" y="169900"/>
                    </a:lnTo>
                    <a:lnTo>
                      <a:pt x="265127" y="169900"/>
                    </a:lnTo>
                    <a:lnTo>
                      <a:pt x="265127" y="111453"/>
                    </a:lnTo>
                    <a:close/>
                    <a:moveTo>
                      <a:pt x="469183" y="1227414"/>
                    </a:moveTo>
                    <a:cubicBezTo>
                      <a:pt x="469183" y="1265167"/>
                      <a:pt x="437949" y="1295773"/>
                      <a:pt x="399420" y="1295773"/>
                    </a:cubicBezTo>
                    <a:cubicBezTo>
                      <a:pt x="360891" y="1295773"/>
                      <a:pt x="329657" y="1265167"/>
                      <a:pt x="329657" y="1227414"/>
                    </a:cubicBezTo>
                    <a:cubicBezTo>
                      <a:pt x="329657" y="1189660"/>
                      <a:pt x="360891" y="1159055"/>
                      <a:pt x="399420" y="1159055"/>
                    </a:cubicBezTo>
                    <a:cubicBezTo>
                      <a:pt x="437949" y="1159055"/>
                      <a:pt x="469183" y="1189660"/>
                      <a:pt x="469183" y="1227414"/>
                    </a:cubicBezTo>
                    <a:close/>
                  </a:path>
                </a:pathLst>
              </a:custGeom>
              <a:solidFill>
                <a:srgbClr val="4C4C4C"/>
              </a:solidFill>
              <a:ln w="7600" cap="flat">
                <a:noFill/>
                <a:miter/>
              </a:ln>
            </p:spPr>
          </p:sp>
        </p:grpSp>
        <p:grpSp>
          <p:nvGrpSpPr>
            <p:cNvPr id="1045" name="网络">
              <a:extLst>
                <a:ext uri="{FF2B5EF4-FFF2-40B4-BE49-F238E27FC236}">
                  <a16:creationId xmlns:a16="http://schemas.microsoft.com/office/drawing/2014/main" id="{DBB6A1AE-6B60-EAE3-EFD2-8D77BB56E28C}"/>
                </a:ext>
              </a:extLst>
            </p:cNvPr>
            <p:cNvGrpSpPr/>
            <p:nvPr/>
          </p:nvGrpSpPr>
          <p:grpSpPr>
            <a:xfrm>
              <a:off x="2756731" y="2701581"/>
              <a:ext cx="321950" cy="321950"/>
              <a:chOff x="1929659" y="2527005"/>
              <a:chExt cx="257131" cy="257131"/>
            </a:xfrm>
          </p:grpSpPr>
          <p:sp>
            <p:nvSpPr>
              <p:cNvPr id="1048" name="Rectangle">
                <a:extLst>
                  <a:ext uri="{FF2B5EF4-FFF2-40B4-BE49-F238E27FC236}">
                    <a16:creationId xmlns:a16="http://schemas.microsoft.com/office/drawing/2014/main" id="{76E5252E-E2E1-88C7-A2C0-A19CF9D8894D}"/>
                  </a:ext>
                </a:extLst>
              </p:cNvPr>
              <p:cNvSpPr/>
              <p:nvPr/>
            </p:nvSpPr>
            <p:spPr>
              <a:xfrm>
                <a:off x="1929659" y="2527005"/>
                <a:ext cx="257131" cy="257131"/>
              </a:xfrm>
              <a:custGeom>
                <a:avLst/>
                <a:gdLst/>
                <a:ahLst/>
                <a:cxnLst/>
                <a:rect l="l" t="t" r="r" b="b"/>
                <a:pathLst>
                  <a:path w="257131" h="257131" stroke="0">
                    <a:moveTo>
                      <a:pt x="257131" y="257131"/>
                    </a:moveTo>
                    <a:lnTo>
                      <a:pt x="257131" y="0"/>
                    </a:lnTo>
                    <a:lnTo>
                      <a:pt x="0" y="0"/>
                    </a:lnTo>
                    <a:lnTo>
                      <a:pt x="0" y="257131"/>
                    </a:lnTo>
                    <a:lnTo>
                      <a:pt x="257131" y="257131"/>
                    </a:lnTo>
                    <a:close/>
                  </a:path>
                </a:pathLst>
              </a:custGeom>
              <a:noFill/>
              <a:ln w="15200" cap="flat">
                <a:solidFill>
                  <a:srgbClr val="BF83FF"/>
                </a:solidFill>
                <a:miter/>
              </a:ln>
            </p:spPr>
          </p:sp>
          <p:sp>
            <p:nvSpPr>
              <p:cNvPr id="1049" name="Network">
                <a:extLst>
                  <a:ext uri="{FF2B5EF4-FFF2-40B4-BE49-F238E27FC236}">
                    <a16:creationId xmlns:a16="http://schemas.microsoft.com/office/drawing/2014/main" id="{0C6508C1-4E60-A457-E105-AE0934DA3DE8}"/>
                  </a:ext>
                </a:extLst>
              </p:cNvPr>
              <p:cNvSpPr/>
              <p:nvPr/>
            </p:nvSpPr>
            <p:spPr>
              <a:xfrm>
                <a:off x="1929577" y="2527005"/>
                <a:ext cx="257131" cy="257131"/>
              </a:xfrm>
              <a:custGeom>
                <a:avLst/>
                <a:gdLst/>
                <a:ahLst/>
                <a:cxnLst/>
                <a:rect l="l" t="t" r="r" b="b"/>
                <a:pathLst>
                  <a:path w="257131" h="257131" stroke="0">
                    <a:moveTo>
                      <a:pt x="129176" y="0"/>
                    </a:moveTo>
                    <a:cubicBezTo>
                      <a:pt x="77123" y="0"/>
                      <a:pt x="30057" y="30922"/>
                      <a:pt x="9966" y="78942"/>
                    </a:cubicBezTo>
                    <a:cubicBezTo>
                      <a:pt x="-10126" y="126963"/>
                      <a:pt x="0" y="182360"/>
                      <a:pt x="37444" y="219255"/>
                    </a:cubicBezTo>
                    <a:cubicBezTo>
                      <a:pt x="74164" y="256151"/>
                      <a:pt x="129509" y="267262"/>
                      <a:pt x="177625" y="247399"/>
                    </a:cubicBezTo>
                    <a:cubicBezTo>
                      <a:pt x="225741" y="227536"/>
                      <a:pt x="257131" y="180619"/>
                      <a:pt x="257131" y="128565"/>
                    </a:cubicBezTo>
                    <a:cubicBezTo>
                      <a:pt x="257131" y="57798"/>
                      <a:pt x="199942" y="0"/>
                      <a:pt x="129176" y="0"/>
                    </a:cubicBezTo>
                    <a:close/>
                    <a:moveTo>
                      <a:pt x="246372" y="123152"/>
                    </a:moveTo>
                    <a:lnTo>
                      <a:pt x="191563" y="123152"/>
                    </a:lnTo>
                    <a:cubicBezTo>
                      <a:pt x="191022" y="75313"/>
                      <a:pt x="177557" y="35187"/>
                      <a:pt x="158205" y="14888"/>
                    </a:cubicBezTo>
                    <a:cubicBezTo>
                      <a:pt x="208033" y="27884"/>
                      <a:pt x="243703" y="71658"/>
                      <a:pt x="246372" y="123084"/>
                    </a:cubicBezTo>
                    <a:close/>
                    <a:moveTo>
                      <a:pt x="129176" y="245761"/>
                    </a:moveTo>
                    <a:cubicBezTo>
                      <a:pt x="101231" y="245761"/>
                      <a:pt x="78089" y="195215"/>
                      <a:pt x="76465" y="133910"/>
                    </a:cubicBezTo>
                    <a:lnTo>
                      <a:pt x="180737" y="133910"/>
                    </a:lnTo>
                    <a:cubicBezTo>
                      <a:pt x="179722" y="195147"/>
                      <a:pt x="156581" y="245761"/>
                      <a:pt x="129176" y="245761"/>
                    </a:cubicBezTo>
                    <a:close/>
                    <a:moveTo>
                      <a:pt x="76465" y="123152"/>
                    </a:moveTo>
                    <a:cubicBezTo>
                      <a:pt x="78089" y="61847"/>
                      <a:pt x="101163" y="10760"/>
                      <a:pt x="129176" y="10760"/>
                    </a:cubicBezTo>
                    <a:cubicBezTo>
                      <a:pt x="157189" y="10760"/>
                      <a:pt x="179722" y="61847"/>
                      <a:pt x="181346" y="123152"/>
                    </a:cubicBezTo>
                    <a:lnTo>
                      <a:pt x="76465" y="123152"/>
                    </a:lnTo>
                    <a:close/>
                    <a:moveTo>
                      <a:pt x="99065" y="14888"/>
                    </a:moveTo>
                    <a:cubicBezTo>
                      <a:pt x="79713" y="35187"/>
                      <a:pt x="66789" y="75786"/>
                      <a:pt x="65706" y="123152"/>
                    </a:cubicBezTo>
                    <a:lnTo>
                      <a:pt x="11574" y="123152"/>
                    </a:lnTo>
                    <a:cubicBezTo>
                      <a:pt x="13996" y="71754"/>
                      <a:pt x="49369" y="27818"/>
                      <a:pt x="99065" y="14482"/>
                    </a:cubicBezTo>
                    <a:lnTo>
                      <a:pt x="99065" y="14888"/>
                    </a:lnTo>
                    <a:close/>
                    <a:moveTo>
                      <a:pt x="11101" y="134249"/>
                    </a:moveTo>
                    <a:lnTo>
                      <a:pt x="65233" y="134249"/>
                    </a:lnTo>
                    <a:cubicBezTo>
                      <a:pt x="66315" y="181614"/>
                      <a:pt x="79239" y="222213"/>
                      <a:pt x="98592" y="242513"/>
                    </a:cubicBezTo>
                    <a:cubicBezTo>
                      <a:pt x="49016" y="229071"/>
                      <a:pt x="13795" y="185154"/>
                      <a:pt x="11439" y="133843"/>
                    </a:cubicBezTo>
                    <a:lnTo>
                      <a:pt x="11101" y="134249"/>
                    </a:lnTo>
                    <a:close/>
                    <a:moveTo>
                      <a:pt x="158407" y="242513"/>
                    </a:moveTo>
                    <a:cubicBezTo>
                      <a:pt x="177760" y="222213"/>
                      <a:pt x="190684" y="181614"/>
                      <a:pt x="191766" y="134249"/>
                    </a:cubicBezTo>
                    <a:lnTo>
                      <a:pt x="245898" y="134249"/>
                    </a:lnTo>
                    <a:cubicBezTo>
                      <a:pt x="243115" y="185178"/>
                      <a:pt x="207980" y="228579"/>
                      <a:pt x="158746" y="241904"/>
                    </a:cubicBezTo>
                    <a:lnTo>
                      <a:pt x="158407" y="242513"/>
                    </a:lnTo>
                    <a:close/>
                  </a:path>
                  <a:path w="257131" h="257131" fill="none">
                    <a:moveTo>
                      <a:pt x="129176" y="0"/>
                    </a:moveTo>
                    <a:cubicBezTo>
                      <a:pt x="77123" y="0"/>
                      <a:pt x="30057" y="30922"/>
                      <a:pt x="9966" y="78942"/>
                    </a:cubicBezTo>
                    <a:cubicBezTo>
                      <a:pt x="-10126" y="126963"/>
                      <a:pt x="0" y="182360"/>
                      <a:pt x="37444" y="219255"/>
                    </a:cubicBezTo>
                    <a:cubicBezTo>
                      <a:pt x="74164" y="256151"/>
                      <a:pt x="129509" y="267262"/>
                      <a:pt x="177625" y="247399"/>
                    </a:cubicBezTo>
                    <a:cubicBezTo>
                      <a:pt x="225741" y="227536"/>
                      <a:pt x="257131" y="180619"/>
                      <a:pt x="257131" y="128565"/>
                    </a:cubicBezTo>
                    <a:cubicBezTo>
                      <a:pt x="257131" y="57798"/>
                      <a:pt x="199942" y="0"/>
                      <a:pt x="129176" y="0"/>
                    </a:cubicBezTo>
                    <a:close/>
                    <a:moveTo>
                      <a:pt x="246372" y="123152"/>
                    </a:moveTo>
                    <a:lnTo>
                      <a:pt x="191563" y="123152"/>
                    </a:lnTo>
                    <a:cubicBezTo>
                      <a:pt x="191022" y="75313"/>
                      <a:pt x="177557" y="35187"/>
                      <a:pt x="158205" y="14888"/>
                    </a:cubicBezTo>
                    <a:cubicBezTo>
                      <a:pt x="208033" y="27884"/>
                      <a:pt x="243703" y="71658"/>
                      <a:pt x="246372" y="123084"/>
                    </a:cubicBezTo>
                    <a:close/>
                    <a:moveTo>
                      <a:pt x="129176" y="245761"/>
                    </a:moveTo>
                    <a:cubicBezTo>
                      <a:pt x="101231" y="245761"/>
                      <a:pt x="78089" y="195215"/>
                      <a:pt x="76465" y="133910"/>
                    </a:cubicBezTo>
                    <a:lnTo>
                      <a:pt x="180737" y="133910"/>
                    </a:lnTo>
                    <a:cubicBezTo>
                      <a:pt x="179722" y="195147"/>
                      <a:pt x="156581" y="245761"/>
                      <a:pt x="129176" y="245761"/>
                    </a:cubicBezTo>
                    <a:close/>
                    <a:moveTo>
                      <a:pt x="76465" y="123152"/>
                    </a:moveTo>
                    <a:cubicBezTo>
                      <a:pt x="78089" y="61847"/>
                      <a:pt x="101163" y="10760"/>
                      <a:pt x="129176" y="10760"/>
                    </a:cubicBezTo>
                    <a:cubicBezTo>
                      <a:pt x="157189" y="10760"/>
                      <a:pt x="179722" y="61847"/>
                      <a:pt x="181346" y="123152"/>
                    </a:cubicBezTo>
                    <a:lnTo>
                      <a:pt x="76465" y="123152"/>
                    </a:lnTo>
                    <a:close/>
                    <a:moveTo>
                      <a:pt x="99065" y="14888"/>
                    </a:moveTo>
                    <a:cubicBezTo>
                      <a:pt x="79713" y="35187"/>
                      <a:pt x="66789" y="75786"/>
                      <a:pt x="65706" y="123152"/>
                    </a:cubicBezTo>
                    <a:lnTo>
                      <a:pt x="11574" y="123152"/>
                    </a:lnTo>
                    <a:cubicBezTo>
                      <a:pt x="13996" y="71754"/>
                      <a:pt x="49369" y="27818"/>
                      <a:pt x="99065" y="14482"/>
                    </a:cubicBezTo>
                    <a:lnTo>
                      <a:pt x="99065" y="14888"/>
                    </a:lnTo>
                    <a:close/>
                    <a:moveTo>
                      <a:pt x="11101" y="134249"/>
                    </a:moveTo>
                    <a:lnTo>
                      <a:pt x="65233" y="134249"/>
                    </a:lnTo>
                    <a:cubicBezTo>
                      <a:pt x="66315" y="181614"/>
                      <a:pt x="79239" y="222213"/>
                      <a:pt x="98592" y="242513"/>
                    </a:cubicBezTo>
                    <a:cubicBezTo>
                      <a:pt x="49016" y="229071"/>
                      <a:pt x="13795" y="185154"/>
                      <a:pt x="11439" y="133843"/>
                    </a:cubicBezTo>
                    <a:lnTo>
                      <a:pt x="11101" y="134249"/>
                    </a:lnTo>
                    <a:close/>
                    <a:moveTo>
                      <a:pt x="158407" y="242513"/>
                    </a:moveTo>
                    <a:cubicBezTo>
                      <a:pt x="177760" y="222213"/>
                      <a:pt x="190684" y="181614"/>
                      <a:pt x="191766" y="134249"/>
                    </a:cubicBezTo>
                    <a:lnTo>
                      <a:pt x="245898" y="134249"/>
                    </a:lnTo>
                    <a:cubicBezTo>
                      <a:pt x="243115" y="185178"/>
                      <a:pt x="207980" y="228579"/>
                      <a:pt x="158746" y="241904"/>
                    </a:cubicBezTo>
                    <a:lnTo>
                      <a:pt x="158407" y="242513"/>
                    </a:lnTo>
                    <a:close/>
                  </a:path>
                </a:pathLst>
              </a:custGeom>
              <a:solidFill>
                <a:srgbClr val="BF83FF"/>
              </a:solidFill>
              <a:ln w="15200" cap="flat">
                <a:solidFill>
                  <a:srgbClr val="BF83FF"/>
                </a:solidFill>
                <a:miter/>
              </a:ln>
            </p:spPr>
          </p:sp>
        </p:grpSp>
        <p:sp>
          <p:nvSpPr>
            <p:cNvPr id="1046" name="Rectangle">
              <a:extLst>
                <a:ext uri="{FF2B5EF4-FFF2-40B4-BE49-F238E27FC236}">
                  <a16:creationId xmlns:a16="http://schemas.microsoft.com/office/drawing/2014/main" id="{33BBEDA7-06C9-36CB-25EB-1F625E4AE165}"/>
                </a:ext>
              </a:extLst>
            </p:cNvPr>
            <p:cNvSpPr/>
            <p:nvPr/>
          </p:nvSpPr>
          <p:spPr>
            <a:xfrm>
              <a:off x="7354585" y="3631123"/>
              <a:ext cx="1141902" cy="399666"/>
            </a:xfrm>
            <a:custGeom>
              <a:avLst/>
              <a:gdLst/>
              <a:ahLst/>
              <a:cxnLst/>
              <a:rect l="l" t="t" r="r" b="b"/>
              <a:pathLst>
                <a:path w="912000" h="319200" stroke="0">
                  <a:moveTo>
                    <a:pt x="0" y="0"/>
                  </a:moveTo>
                  <a:lnTo>
                    <a:pt x="912000" y="0"/>
                  </a:lnTo>
                  <a:lnTo>
                    <a:pt x="912000" y="319200"/>
                  </a:lnTo>
                  <a:lnTo>
                    <a:pt x="0" y="319200"/>
                  </a:lnTo>
                  <a:lnTo>
                    <a:pt x="0" y="0"/>
                  </a:lnTo>
                  <a:close/>
                </a:path>
                <a:path w="912000" h="319200" fill="none">
                  <a:moveTo>
                    <a:pt x="0" y="0"/>
                  </a:moveTo>
                  <a:lnTo>
                    <a:pt x="912000" y="0"/>
                  </a:lnTo>
                  <a:lnTo>
                    <a:pt x="912000" y="319200"/>
                  </a:lnTo>
                  <a:lnTo>
                    <a:pt x="0" y="3192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b="1" dirty="0">
                  <a:solidFill>
                    <a:srgbClr val="454545"/>
                  </a:solidFill>
                  <a:latin typeface="微软雅黑"/>
                  <a:ea typeface="微软雅黑"/>
                  <a:cs typeface="微软雅黑"/>
                </a:rPr>
                <a:t>APP</a:t>
              </a:r>
            </a:p>
          </p:txBody>
        </p:sp>
        <p:sp>
          <p:nvSpPr>
            <p:cNvPr id="1047" name="矩形 1046">
              <a:extLst>
                <a:ext uri="{FF2B5EF4-FFF2-40B4-BE49-F238E27FC236}">
                  <a16:creationId xmlns:a16="http://schemas.microsoft.com/office/drawing/2014/main" id="{2AD10999-3CCC-4319-43D3-D02E72ABC45C}"/>
                </a:ext>
              </a:extLst>
            </p:cNvPr>
            <p:cNvSpPr/>
            <p:nvPr/>
          </p:nvSpPr>
          <p:spPr>
            <a:xfrm>
              <a:off x="685800" y="1066800"/>
              <a:ext cx="10820400" cy="51816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圆角矩形">
              <a:extLst>
                <a:ext uri="{FF2B5EF4-FFF2-40B4-BE49-F238E27FC236}">
                  <a16:creationId xmlns:a16="http://schemas.microsoft.com/office/drawing/2014/main" id="{C0684558-DE70-35FD-E936-D1528BB7D8CA}"/>
                </a:ext>
              </a:extLst>
            </p:cNvPr>
            <p:cNvSpPr/>
            <p:nvPr/>
          </p:nvSpPr>
          <p:spPr>
            <a:xfrm>
              <a:off x="4474911" y="3744284"/>
              <a:ext cx="1631969" cy="918280"/>
            </a:xfrm>
            <a:custGeom>
              <a:avLst/>
              <a:gdLst>
                <a:gd name="connsiteX0" fmla="*/ 651700 w 1303400"/>
                <a:gd name="connsiteY0" fmla="*/ 733400 h 733400"/>
                <a:gd name="connsiteX1" fmla="*/ 651700 w 1303400"/>
                <a:gd name="connsiteY1" fmla="*/ 0 h 733400"/>
                <a:gd name="connsiteX2" fmla="*/ 1303400 w 1303400"/>
                <a:gd name="connsiteY2" fmla="*/ 366700 h 733400"/>
                <a:gd name="connsiteX3" fmla="*/ 0 w 1303400"/>
                <a:gd name="connsiteY3" fmla="*/ 366700 h 733400"/>
                <a:gd name="connsiteX4" fmla="*/ 651700 w 1303400"/>
                <a:gd name="connsiteY4" fmla="*/ 366700 h 7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400" h="733400" stroke="0">
                  <a:moveTo>
                    <a:pt x="1212200" y="733400"/>
                  </a:moveTo>
                  <a:cubicBezTo>
                    <a:pt x="1262570" y="733400"/>
                    <a:pt x="1303400" y="692570"/>
                    <a:pt x="1303400" y="642200"/>
                  </a:cubicBezTo>
                  <a:lnTo>
                    <a:pt x="1303400" y="91200"/>
                  </a:lnTo>
                  <a:cubicBezTo>
                    <a:pt x="1303400" y="40830"/>
                    <a:pt x="1262570" y="0"/>
                    <a:pt x="12122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642200"/>
                  </a:lnTo>
                  <a:cubicBezTo>
                    <a:pt x="0" y="692570"/>
                    <a:pt x="40830" y="733400"/>
                    <a:pt x="91200" y="733400"/>
                  </a:cubicBezTo>
                  <a:lnTo>
                    <a:pt x="1212200" y="733400"/>
                  </a:lnTo>
                  <a:close/>
                </a:path>
                <a:path w="1303400" h="733400" fill="none">
                  <a:moveTo>
                    <a:pt x="1212200" y="733400"/>
                  </a:moveTo>
                  <a:cubicBezTo>
                    <a:pt x="1262570" y="733400"/>
                    <a:pt x="1303400" y="692570"/>
                    <a:pt x="1303400" y="642200"/>
                  </a:cubicBezTo>
                  <a:lnTo>
                    <a:pt x="1303400" y="91200"/>
                  </a:lnTo>
                  <a:cubicBezTo>
                    <a:pt x="1303400" y="40830"/>
                    <a:pt x="1262570" y="0"/>
                    <a:pt x="12122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642200"/>
                  </a:lnTo>
                  <a:cubicBezTo>
                    <a:pt x="0" y="692570"/>
                    <a:pt x="40830" y="733400"/>
                    <a:pt x="91200" y="733400"/>
                  </a:cubicBezTo>
                  <a:lnTo>
                    <a:pt x="1212200" y="733400"/>
                  </a:lnTo>
                  <a:close/>
                </a:path>
              </a:pathLst>
            </a:custGeom>
            <a:solidFill>
              <a:srgbClr val="FF2121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表计</a:t>
              </a:r>
            </a:p>
          </p:txBody>
        </p:sp>
        <p:sp>
          <p:nvSpPr>
            <p:cNvPr id="1054" name="ConnectLine">
              <a:extLst>
                <a:ext uri="{FF2B5EF4-FFF2-40B4-BE49-F238E27FC236}">
                  <a16:creationId xmlns:a16="http://schemas.microsoft.com/office/drawing/2014/main" id="{095AB499-C240-9CB0-0158-B5B179BF2EFB}"/>
                </a:ext>
              </a:extLst>
            </p:cNvPr>
            <p:cNvSpPr/>
            <p:nvPr/>
          </p:nvSpPr>
          <p:spPr>
            <a:xfrm>
              <a:off x="3876671" y="4222528"/>
              <a:ext cx="599499" cy="9516"/>
            </a:xfrm>
            <a:custGeom>
              <a:avLst/>
              <a:gdLst/>
              <a:ahLst/>
              <a:cxnLst/>
              <a:rect l="l" t="t" r="r" b="b"/>
              <a:pathLst>
                <a:path w="478800" h="7600" fill="none">
                  <a:moveTo>
                    <a:pt x="478800" y="0"/>
                  </a:moveTo>
                  <a:lnTo>
                    <a:pt x="0" y="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9" name="圆角矩形">
              <a:extLst>
                <a:ext uri="{FF2B5EF4-FFF2-40B4-BE49-F238E27FC236}">
                  <a16:creationId xmlns:a16="http://schemas.microsoft.com/office/drawing/2014/main" id="{B39EC49F-C485-4CD4-355D-13AAADCFCE02}"/>
                </a:ext>
              </a:extLst>
            </p:cNvPr>
            <p:cNvSpPr/>
            <p:nvPr/>
          </p:nvSpPr>
          <p:spPr>
            <a:xfrm>
              <a:off x="1319043" y="2999597"/>
              <a:ext cx="717083" cy="523118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D2E18F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网络状态指示灯</a:t>
              </a:r>
            </a:p>
          </p:txBody>
        </p:sp>
        <p:sp>
          <p:nvSpPr>
            <p:cNvPr id="1060" name="ConnectLine">
              <a:extLst>
                <a:ext uri="{FF2B5EF4-FFF2-40B4-BE49-F238E27FC236}">
                  <a16:creationId xmlns:a16="http://schemas.microsoft.com/office/drawing/2014/main" id="{97EA80AE-E460-BB48-325A-37EB6822B7DB}"/>
                </a:ext>
              </a:extLst>
            </p:cNvPr>
            <p:cNvSpPr/>
            <p:nvPr/>
          </p:nvSpPr>
          <p:spPr>
            <a:xfrm>
              <a:off x="2027973" y="3267084"/>
              <a:ext cx="599499" cy="9516"/>
            </a:xfrm>
            <a:custGeom>
              <a:avLst/>
              <a:gdLst/>
              <a:ahLst/>
              <a:cxnLst/>
              <a:rect l="l" t="t" r="r" b="b"/>
              <a:pathLst>
                <a:path w="478800" h="7600" fill="none">
                  <a:moveTo>
                    <a:pt x="0" y="0"/>
                  </a:moveTo>
                  <a:lnTo>
                    <a:pt x="478800" y="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headEnd type="triangle"/>
              <a:tailEnd type="none" w="med" len="med"/>
            </a:ln>
          </p:spPr>
        </p:sp>
        <p:sp>
          <p:nvSpPr>
            <p:cNvPr id="1061" name="圆角矩形">
              <a:extLst>
                <a:ext uri="{FF2B5EF4-FFF2-40B4-BE49-F238E27FC236}">
                  <a16:creationId xmlns:a16="http://schemas.microsoft.com/office/drawing/2014/main" id="{4E359A30-DD3B-DBDA-DB3E-ACAB939B3C90}"/>
                </a:ext>
              </a:extLst>
            </p:cNvPr>
            <p:cNvSpPr/>
            <p:nvPr/>
          </p:nvSpPr>
          <p:spPr>
            <a:xfrm>
              <a:off x="1314249" y="3766449"/>
              <a:ext cx="717083" cy="523118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rgbClr val="D2E18F"/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数据交互指示灯</a:t>
              </a:r>
            </a:p>
          </p:txBody>
        </p:sp>
        <p:sp>
          <p:nvSpPr>
            <p:cNvPr id="1062" name="ConnectLine">
              <a:extLst>
                <a:ext uri="{FF2B5EF4-FFF2-40B4-BE49-F238E27FC236}">
                  <a16:creationId xmlns:a16="http://schemas.microsoft.com/office/drawing/2014/main" id="{402DAC20-E75B-298A-373A-BA8150090B17}"/>
                </a:ext>
              </a:extLst>
            </p:cNvPr>
            <p:cNvSpPr/>
            <p:nvPr/>
          </p:nvSpPr>
          <p:spPr>
            <a:xfrm>
              <a:off x="2035077" y="4069876"/>
              <a:ext cx="599499" cy="9516"/>
            </a:xfrm>
            <a:custGeom>
              <a:avLst/>
              <a:gdLst/>
              <a:ahLst/>
              <a:cxnLst/>
              <a:rect l="l" t="t" r="r" b="b"/>
              <a:pathLst>
                <a:path w="478800" h="7600" fill="none">
                  <a:moveTo>
                    <a:pt x="0" y="0"/>
                  </a:moveTo>
                  <a:lnTo>
                    <a:pt x="478800" y="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headEnd type="triangle"/>
              <a:tailEnd type="none" w="med" len="med"/>
            </a:ln>
          </p:spPr>
        </p:sp>
        <p:sp>
          <p:nvSpPr>
            <p:cNvPr id="1064" name="ConnectLine">
              <a:extLst>
                <a:ext uri="{FF2B5EF4-FFF2-40B4-BE49-F238E27FC236}">
                  <a16:creationId xmlns:a16="http://schemas.microsoft.com/office/drawing/2014/main" id="{1599801E-FFB8-F0F5-5A5E-EF3B646FE7D7}"/>
                </a:ext>
              </a:extLst>
            </p:cNvPr>
            <p:cNvSpPr/>
            <p:nvPr/>
          </p:nvSpPr>
          <p:spPr>
            <a:xfrm>
              <a:off x="2027973" y="4913617"/>
              <a:ext cx="599499" cy="9516"/>
            </a:xfrm>
            <a:custGeom>
              <a:avLst/>
              <a:gdLst/>
              <a:ahLst/>
              <a:cxnLst/>
              <a:rect l="l" t="t" r="r" b="b"/>
              <a:pathLst>
                <a:path w="478800" h="7600" fill="none">
                  <a:moveTo>
                    <a:pt x="0" y="0"/>
                  </a:moveTo>
                  <a:lnTo>
                    <a:pt x="478800" y="0"/>
                  </a:lnTo>
                </a:path>
              </a:pathLst>
            </a:custGeom>
            <a:noFill/>
            <a:ln w="15200" cap="flat">
              <a:solidFill>
                <a:srgbClr val="454545"/>
              </a:solidFill>
              <a:miter/>
              <a:tailEnd type="triangle" w="med" len="med"/>
            </a:ln>
          </p:spPr>
        </p:sp>
        <p:sp>
          <p:nvSpPr>
            <p:cNvPr id="1065" name="圆角矩形">
              <a:extLst>
                <a:ext uri="{FF2B5EF4-FFF2-40B4-BE49-F238E27FC236}">
                  <a16:creationId xmlns:a16="http://schemas.microsoft.com/office/drawing/2014/main" id="{5F0ECAC9-B4F0-5248-7A4A-C96E588EC502}"/>
                </a:ext>
              </a:extLst>
            </p:cNvPr>
            <p:cNvSpPr/>
            <p:nvPr/>
          </p:nvSpPr>
          <p:spPr>
            <a:xfrm>
              <a:off x="1314249" y="4652058"/>
              <a:ext cx="717083" cy="523118"/>
            </a:xfrm>
            <a:custGeom>
              <a:avLst/>
              <a:gdLst>
                <a:gd name="connsiteX0" fmla="*/ 231800 w 463600"/>
                <a:gd name="connsiteY0" fmla="*/ 338200 h 338200"/>
                <a:gd name="connsiteX1" fmla="*/ 231800 w 463600"/>
                <a:gd name="connsiteY1" fmla="*/ 0 h 338200"/>
                <a:gd name="connsiteX2" fmla="*/ 463600 w 463600"/>
                <a:gd name="connsiteY2" fmla="*/ 169100 h 338200"/>
                <a:gd name="connsiteX3" fmla="*/ 0 w 463600"/>
                <a:gd name="connsiteY3" fmla="*/ 169100 h 338200"/>
                <a:gd name="connsiteX4" fmla="*/ 231800 w 463600"/>
                <a:gd name="connsiteY4" fmla="*/ 169100 h 3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00" h="338200" stroke="0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  <a:path w="463600" h="338200" fill="none">
                  <a:moveTo>
                    <a:pt x="372400" y="338200"/>
                  </a:moveTo>
                  <a:cubicBezTo>
                    <a:pt x="422770" y="338200"/>
                    <a:pt x="463600" y="297370"/>
                    <a:pt x="463600" y="247000"/>
                  </a:cubicBezTo>
                  <a:lnTo>
                    <a:pt x="463600" y="91200"/>
                  </a:lnTo>
                  <a:cubicBezTo>
                    <a:pt x="463600" y="40830"/>
                    <a:pt x="422770" y="0"/>
                    <a:pt x="372400" y="0"/>
                  </a:cubicBezTo>
                  <a:lnTo>
                    <a:pt x="91200" y="0"/>
                  </a:lnTo>
                  <a:cubicBezTo>
                    <a:pt x="40830" y="0"/>
                    <a:pt x="0" y="40830"/>
                    <a:pt x="0" y="91200"/>
                  </a:cubicBezTo>
                  <a:lnTo>
                    <a:pt x="0" y="247000"/>
                  </a:lnTo>
                  <a:cubicBezTo>
                    <a:pt x="0" y="297370"/>
                    <a:pt x="40830" y="338200"/>
                    <a:pt x="91200" y="338200"/>
                  </a:cubicBezTo>
                  <a:lnTo>
                    <a:pt x="372400" y="33820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00" cap="flat">
              <a:noFill/>
              <a:miter/>
            </a:ln>
          </p:spPr>
          <p:txBody>
            <a:bodyPr wrap="square" lIns="76200" tIns="38100" rIns="76200" bIns="38100" rtlCol="0" anchor="ctr"/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复位按键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9AA3EFA-89DF-A30E-D2FF-1EDB17A178EA}"/>
                </a:ext>
              </a:extLst>
            </p:cNvPr>
            <p:cNvGrpSpPr/>
            <p:nvPr/>
          </p:nvGrpSpPr>
          <p:grpSpPr>
            <a:xfrm>
              <a:off x="9637779" y="4257284"/>
              <a:ext cx="1040104" cy="423455"/>
              <a:chOff x="9637779" y="4257284"/>
              <a:chExt cx="1040104" cy="423455"/>
            </a:xfrm>
          </p:grpSpPr>
          <p:sp>
            <p:nvSpPr>
              <p:cNvPr id="1066" name="圆角矩形">
                <a:extLst>
                  <a:ext uri="{FF2B5EF4-FFF2-40B4-BE49-F238E27FC236}">
                    <a16:creationId xmlns:a16="http://schemas.microsoft.com/office/drawing/2014/main" id="{83B5549E-481A-0E4B-F9B1-92FFB53C6945}"/>
                  </a:ext>
                </a:extLst>
              </p:cNvPr>
              <p:cNvSpPr/>
              <p:nvPr/>
            </p:nvSpPr>
            <p:spPr>
              <a:xfrm>
                <a:off x="9637779" y="4257284"/>
                <a:ext cx="580467" cy="423455"/>
              </a:xfrm>
              <a:custGeom>
                <a:avLst/>
                <a:gdLst>
                  <a:gd name="connsiteX0" fmla="*/ 231800 w 463600"/>
                  <a:gd name="connsiteY0" fmla="*/ 338200 h 338200"/>
                  <a:gd name="connsiteX1" fmla="*/ 231800 w 463600"/>
                  <a:gd name="connsiteY1" fmla="*/ 0 h 338200"/>
                  <a:gd name="connsiteX2" fmla="*/ 463600 w 463600"/>
                  <a:gd name="connsiteY2" fmla="*/ 169100 h 338200"/>
                  <a:gd name="connsiteX3" fmla="*/ 0 w 463600"/>
                  <a:gd name="connsiteY3" fmla="*/ 169100 h 338200"/>
                  <a:gd name="connsiteX4" fmla="*/ 231800 w 463600"/>
                  <a:gd name="connsiteY4" fmla="*/ 169100 h 3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600" h="338200" stroke="0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  <a:path w="463600" h="338200" fill="none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600" cap="flat">
                <a:noFill/>
                <a:miter/>
              </a:ln>
            </p:spPr>
          </p:sp>
          <p:sp>
            <p:nvSpPr>
              <p:cNvPr id="1067" name="Rectangle">
                <a:extLst>
                  <a:ext uri="{FF2B5EF4-FFF2-40B4-BE49-F238E27FC236}">
                    <a16:creationId xmlns:a16="http://schemas.microsoft.com/office/drawing/2014/main" id="{D4351861-8A2C-65D3-4CFA-5CD331563A0E}"/>
                  </a:ext>
                </a:extLst>
              </p:cNvPr>
              <p:cNvSpPr/>
              <p:nvPr/>
            </p:nvSpPr>
            <p:spPr>
              <a:xfrm>
                <a:off x="10287733" y="4357778"/>
                <a:ext cx="390150" cy="256928"/>
              </a:xfrm>
              <a:custGeom>
                <a:avLst/>
                <a:gdLst/>
                <a:ahLst/>
                <a:cxnLst/>
                <a:rect l="l" t="t" r="r" b="b"/>
                <a:pathLst>
                  <a:path w="311600" h="205200" stroke="0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  <a:path w="311600" h="205200" fill="none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1100" dirty="0">
                    <a:solidFill>
                      <a:srgbClr val="454545"/>
                    </a:solidFill>
                    <a:latin typeface="微软雅黑"/>
                    <a:ea typeface="微软雅黑"/>
                    <a:cs typeface="微软雅黑"/>
                  </a:rPr>
                  <a:t>按键</a:t>
                </a:r>
              </a:p>
            </p:txBody>
          </p:sp>
        </p:grpSp>
        <p:grpSp>
          <p:nvGrpSpPr>
            <p:cNvPr id="1068" name="组合 1067">
              <a:extLst>
                <a:ext uri="{FF2B5EF4-FFF2-40B4-BE49-F238E27FC236}">
                  <a16:creationId xmlns:a16="http://schemas.microsoft.com/office/drawing/2014/main" id="{10E40E73-9EF2-FC39-4738-3E36AE23764A}"/>
                </a:ext>
              </a:extLst>
            </p:cNvPr>
            <p:cNvGrpSpPr/>
            <p:nvPr/>
          </p:nvGrpSpPr>
          <p:grpSpPr>
            <a:xfrm>
              <a:off x="9637779" y="5102290"/>
              <a:ext cx="1101975" cy="423455"/>
              <a:chOff x="9561874" y="4834366"/>
              <a:chExt cx="1101975" cy="423455"/>
            </a:xfrm>
          </p:grpSpPr>
          <p:sp>
            <p:nvSpPr>
              <p:cNvPr id="1069" name="圆角矩形">
                <a:extLst>
                  <a:ext uri="{FF2B5EF4-FFF2-40B4-BE49-F238E27FC236}">
                    <a16:creationId xmlns:a16="http://schemas.microsoft.com/office/drawing/2014/main" id="{79A2031C-859A-DBB0-301D-D5E679E15B8D}"/>
                  </a:ext>
                </a:extLst>
              </p:cNvPr>
              <p:cNvSpPr/>
              <p:nvPr/>
            </p:nvSpPr>
            <p:spPr>
              <a:xfrm>
                <a:off x="9561874" y="4834366"/>
                <a:ext cx="580467" cy="423455"/>
              </a:xfrm>
              <a:custGeom>
                <a:avLst/>
                <a:gdLst>
                  <a:gd name="connsiteX0" fmla="*/ 231800 w 463600"/>
                  <a:gd name="connsiteY0" fmla="*/ 338200 h 338200"/>
                  <a:gd name="connsiteX1" fmla="*/ 231800 w 463600"/>
                  <a:gd name="connsiteY1" fmla="*/ 0 h 338200"/>
                  <a:gd name="connsiteX2" fmla="*/ 463600 w 463600"/>
                  <a:gd name="connsiteY2" fmla="*/ 169100 h 338200"/>
                  <a:gd name="connsiteX3" fmla="*/ 0 w 463600"/>
                  <a:gd name="connsiteY3" fmla="*/ 169100 h 338200"/>
                  <a:gd name="connsiteX4" fmla="*/ 231800 w 463600"/>
                  <a:gd name="connsiteY4" fmla="*/ 169100 h 3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600" h="338200" stroke="0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  <a:path w="463600" h="338200" fill="none">
                    <a:moveTo>
                      <a:pt x="372400" y="338200"/>
                    </a:moveTo>
                    <a:cubicBezTo>
                      <a:pt x="422770" y="338200"/>
                      <a:pt x="463600" y="297370"/>
                      <a:pt x="463600" y="247000"/>
                    </a:cubicBezTo>
                    <a:lnTo>
                      <a:pt x="463600" y="91200"/>
                    </a:lnTo>
                    <a:cubicBezTo>
                      <a:pt x="463600" y="40830"/>
                      <a:pt x="422770" y="0"/>
                      <a:pt x="372400" y="0"/>
                    </a:cubicBezTo>
                    <a:lnTo>
                      <a:pt x="91200" y="0"/>
                    </a:lnTo>
                    <a:cubicBezTo>
                      <a:pt x="40830" y="0"/>
                      <a:pt x="0" y="40830"/>
                      <a:pt x="0" y="91200"/>
                    </a:cubicBezTo>
                    <a:lnTo>
                      <a:pt x="0" y="247000"/>
                    </a:lnTo>
                    <a:cubicBezTo>
                      <a:pt x="0" y="297370"/>
                      <a:pt x="40830" y="338200"/>
                      <a:pt x="91200" y="338200"/>
                    </a:cubicBezTo>
                    <a:lnTo>
                      <a:pt x="372400" y="338200"/>
                    </a:lnTo>
                    <a:close/>
                  </a:path>
                </a:pathLst>
              </a:custGeom>
              <a:solidFill>
                <a:srgbClr val="FF2121"/>
              </a:solidFill>
              <a:ln w="7600" cap="flat">
                <a:noFill/>
                <a:miter/>
              </a:ln>
            </p:spPr>
          </p:sp>
          <p:sp>
            <p:nvSpPr>
              <p:cNvPr id="1070" name="Rectangle">
                <a:extLst>
                  <a:ext uri="{FF2B5EF4-FFF2-40B4-BE49-F238E27FC236}">
                    <a16:creationId xmlns:a16="http://schemas.microsoft.com/office/drawing/2014/main" id="{856FA4E6-154C-2FC9-AC44-2290D87D020F}"/>
                  </a:ext>
                </a:extLst>
              </p:cNvPr>
              <p:cNvSpPr/>
              <p:nvPr/>
            </p:nvSpPr>
            <p:spPr>
              <a:xfrm>
                <a:off x="10207086" y="4917629"/>
                <a:ext cx="456763" cy="256928"/>
              </a:xfrm>
              <a:custGeom>
                <a:avLst/>
                <a:gdLst/>
                <a:ahLst/>
                <a:cxnLst/>
                <a:rect l="l" t="t" r="r" b="b"/>
                <a:pathLst>
                  <a:path w="311600" h="205200" stroke="0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  <a:path w="311600" h="205200" fill="none">
                    <a:moveTo>
                      <a:pt x="0" y="0"/>
                    </a:moveTo>
                    <a:lnTo>
                      <a:pt x="311600" y="0"/>
                    </a:lnTo>
                    <a:lnTo>
                      <a:pt x="311600" y="205200"/>
                    </a:lnTo>
                    <a:lnTo>
                      <a:pt x="0" y="2052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00" cap="flat">
                <a:noFill/>
                <a:miter/>
              </a:ln>
            </p:spPr>
            <p:txBody>
              <a:bodyPr wrap="square" lIns="38100" tIns="38100" rIns="38100" bIns="38100" rtlCol="0" anchor="ctr"/>
              <a:lstStyle/>
              <a:p>
                <a:pPr algn="ctr"/>
                <a:r>
                  <a:rPr lang="zh-CN" altLang="en-US" sz="1100" dirty="0">
                    <a:solidFill>
                      <a:srgbClr val="454545"/>
                    </a:solidFill>
                    <a:latin typeface="微软雅黑"/>
                    <a:ea typeface="微软雅黑"/>
                    <a:cs typeface="微软雅黑"/>
                  </a:rPr>
                  <a:t>表计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2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/>
          <p:nvPr/>
        </p:nvSpPr>
        <p:spPr>
          <a:xfrm>
            <a:off x="514908" y="6429679"/>
            <a:ext cx="140906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3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E323AFD-B049-57C6-5930-476F7C5AFA51}"/>
              </a:ext>
            </a:extLst>
          </p:cNvPr>
          <p:cNvSpPr/>
          <p:nvPr/>
        </p:nvSpPr>
        <p:spPr>
          <a:xfrm>
            <a:off x="1066800" y="1066800"/>
            <a:ext cx="10134600" cy="37378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bject 8">
            <a:extLst>
              <a:ext uri="{FF2B5EF4-FFF2-40B4-BE49-F238E27FC236}">
                <a16:creationId xmlns:a16="http://schemas.microsoft.com/office/drawing/2014/main" id="{3D7BCBD5-E93C-9B79-2864-4DEADAE46CAD}"/>
              </a:ext>
            </a:extLst>
          </p:cNvPr>
          <p:cNvSpPr/>
          <p:nvPr/>
        </p:nvSpPr>
        <p:spPr>
          <a:xfrm>
            <a:off x="2438400" y="51816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379729" h="378460">
                <a:moveTo>
                  <a:pt x="189737" y="0"/>
                </a:moveTo>
                <a:lnTo>
                  <a:pt x="139303" y="6748"/>
                </a:lnTo>
                <a:lnTo>
                  <a:pt x="93979" y="25795"/>
                </a:lnTo>
                <a:lnTo>
                  <a:pt x="55578" y="55340"/>
                </a:lnTo>
                <a:lnTo>
                  <a:pt x="25907" y="93584"/>
                </a:lnTo>
                <a:lnTo>
                  <a:pt x="6778" y="138729"/>
                </a:lnTo>
                <a:lnTo>
                  <a:pt x="0" y="188975"/>
                </a:lnTo>
                <a:lnTo>
                  <a:pt x="6778" y="239222"/>
                </a:lnTo>
                <a:lnTo>
                  <a:pt x="25908" y="284367"/>
                </a:lnTo>
                <a:lnTo>
                  <a:pt x="55578" y="322611"/>
                </a:lnTo>
                <a:lnTo>
                  <a:pt x="93979" y="352156"/>
                </a:lnTo>
                <a:lnTo>
                  <a:pt x="139303" y="371203"/>
                </a:lnTo>
                <a:lnTo>
                  <a:pt x="189737" y="377952"/>
                </a:lnTo>
                <a:lnTo>
                  <a:pt x="240172" y="371203"/>
                </a:lnTo>
                <a:lnTo>
                  <a:pt x="285495" y="352156"/>
                </a:lnTo>
                <a:lnTo>
                  <a:pt x="323897" y="322611"/>
                </a:lnTo>
                <a:lnTo>
                  <a:pt x="353567" y="284367"/>
                </a:lnTo>
                <a:lnTo>
                  <a:pt x="372697" y="239222"/>
                </a:lnTo>
                <a:lnTo>
                  <a:pt x="379475" y="188975"/>
                </a:lnTo>
                <a:lnTo>
                  <a:pt x="372697" y="138729"/>
                </a:lnTo>
                <a:lnTo>
                  <a:pt x="353568" y="93584"/>
                </a:lnTo>
                <a:lnTo>
                  <a:pt x="323897" y="55340"/>
                </a:lnTo>
                <a:lnTo>
                  <a:pt x="285496" y="25795"/>
                </a:lnTo>
                <a:lnTo>
                  <a:pt x="240172" y="6748"/>
                </a:lnTo>
                <a:lnTo>
                  <a:pt x="189737" y="0"/>
                </a:lnTo>
                <a:close/>
              </a:path>
            </a:pathLst>
          </a:custGeom>
          <a:solidFill>
            <a:srgbClr val="F8080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D53DCE4-9579-AC91-B9EA-383D8E1B4F7B}"/>
              </a:ext>
            </a:extLst>
          </p:cNvPr>
          <p:cNvSpPr txBox="1"/>
          <p:nvPr/>
        </p:nvSpPr>
        <p:spPr>
          <a:xfrm>
            <a:off x="2666259" y="508837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4G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抄表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7" name="object 7">
            <a:extLst>
              <a:ext uri="{FF2B5EF4-FFF2-40B4-BE49-F238E27FC236}">
                <a16:creationId xmlns:a16="http://schemas.microsoft.com/office/drawing/2014/main" id="{A0CC378A-934E-7EB4-AB7B-3103436AF473}"/>
              </a:ext>
            </a:extLst>
          </p:cNvPr>
          <p:cNvSpPr/>
          <p:nvPr/>
        </p:nvSpPr>
        <p:spPr>
          <a:xfrm>
            <a:off x="4915270" y="51816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1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FF08825-74A7-4E05-337B-33567CBDEE40}"/>
              </a:ext>
            </a:extLst>
          </p:cNvPr>
          <p:cNvSpPr txBox="1"/>
          <p:nvPr/>
        </p:nvSpPr>
        <p:spPr>
          <a:xfrm>
            <a:off x="5143129" y="50883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红外抄表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9" name="object 6">
            <a:extLst>
              <a:ext uri="{FF2B5EF4-FFF2-40B4-BE49-F238E27FC236}">
                <a16:creationId xmlns:a16="http://schemas.microsoft.com/office/drawing/2014/main" id="{FF044154-4E0B-EB3F-ADE6-225933B899AC}"/>
              </a:ext>
            </a:extLst>
          </p:cNvPr>
          <p:cNvSpPr/>
          <p:nvPr/>
        </p:nvSpPr>
        <p:spPr>
          <a:xfrm>
            <a:off x="7386876" y="51816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6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2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1" y="188976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00689B9-F759-9123-AA5D-443D9CFF71F3}"/>
              </a:ext>
            </a:extLst>
          </p:cNvPr>
          <p:cNvSpPr txBox="1"/>
          <p:nvPr/>
        </p:nvSpPr>
        <p:spPr>
          <a:xfrm>
            <a:off x="7614735" y="508837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参数管理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1" name="object 7">
            <a:extLst>
              <a:ext uri="{FF2B5EF4-FFF2-40B4-BE49-F238E27FC236}">
                <a16:creationId xmlns:a16="http://schemas.microsoft.com/office/drawing/2014/main" id="{4D185BAB-4108-76DD-B40C-12EF5AD58A49}"/>
              </a:ext>
            </a:extLst>
          </p:cNvPr>
          <p:cNvSpPr/>
          <p:nvPr/>
        </p:nvSpPr>
        <p:spPr>
          <a:xfrm>
            <a:off x="2438400" y="58310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1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0F8C904-7A06-7FF5-57F9-4C0C4ECA094E}"/>
              </a:ext>
            </a:extLst>
          </p:cNvPr>
          <p:cNvSpPr txBox="1"/>
          <p:nvPr/>
        </p:nvSpPr>
        <p:spPr>
          <a:xfrm>
            <a:off x="2666259" y="57378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信息存储及处理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3" name="object 6">
            <a:extLst>
              <a:ext uri="{FF2B5EF4-FFF2-40B4-BE49-F238E27FC236}">
                <a16:creationId xmlns:a16="http://schemas.microsoft.com/office/drawing/2014/main" id="{9BAC8B66-4294-1702-265A-C59A6CA0383B}"/>
              </a:ext>
            </a:extLst>
          </p:cNvPr>
          <p:cNvSpPr/>
          <p:nvPr/>
        </p:nvSpPr>
        <p:spPr>
          <a:xfrm>
            <a:off x="4915270" y="583465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6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2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1" y="188976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799AE41-B619-87B9-0307-28C78F0FB0AF}"/>
              </a:ext>
            </a:extLst>
          </p:cNvPr>
          <p:cNvSpPr txBox="1"/>
          <p:nvPr/>
        </p:nvSpPr>
        <p:spPr>
          <a:xfrm>
            <a:off x="5143129" y="57414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协议解析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5" name="object 8">
            <a:extLst>
              <a:ext uri="{FF2B5EF4-FFF2-40B4-BE49-F238E27FC236}">
                <a16:creationId xmlns:a16="http://schemas.microsoft.com/office/drawing/2014/main" id="{721A06DD-2AA3-9B12-FD98-C7B2FDCE929E}"/>
              </a:ext>
            </a:extLst>
          </p:cNvPr>
          <p:cNvSpPr/>
          <p:nvPr/>
        </p:nvSpPr>
        <p:spPr>
          <a:xfrm>
            <a:off x="7386876" y="583108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379729" h="378460">
                <a:moveTo>
                  <a:pt x="189737" y="0"/>
                </a:moveTo>
                <a:lnTo>
                  <a:pt x="139303" y="6748"/>
                </a:lnTo>
                <a:lnTo>
                  <a:pt x="93979" y="25795"/>
                </a:lnTo>
                <a:lnTo>
                  <a:pt x="55578" y="55340"/>
                </a:lnTo>
                <a:lnTo>
                  <a:pt x="25907" y="93584"/>
                </a:lnTo>
                <a:lnTo>
                  <a:pt x="6778" y="138729"/>
                </a:lnTo>
                <a:lnTo>
                  <a:pt x="0" y="188975"/>
                </a:lnTo>
                <a:lnTo>
                  <a:pt x="6778" y="239222"/>
                </a:lnTo>
                <a:lnTo>
                  <a:pt x="25908" y="284367"/>
                </a:lnTo>
                <a:lnTo>
                  <a:pt x="55578" y="322611"/>
                </a:lnTo>
                <a:lnTo>
                  <a:pt x="93979" y="352156"/>
                </a:lnTo>
                <a:lnTo>
                  <a:pt x="139303" y="371203"/>
                </a:lnTo>
                <a:lnTo>
                  <a:pt x="189737" y="377952"/>
                </a:lnTo>
                <a:lnTo>
                  <a:pt x="240172" y="371203"/>
                </a:lnTo>
                <a:lnTo>
                  <a:pt x="285495" y="352156"/>
                </a:lnTo>
                <a:lnTo>
                  <a:pt x="323897" y="322611"/>
                </a:lnTo>
                <a:lnTo>
                  <a:pt x="353567" y="284367"/>
                </a:lnTo>
                <a:lnTo>
                  <a:pt x="372697" y="239222"/>
                </a:lnTo>
                <a:lnTo>
                  <a:pt x="379475" y="188975"/>
                </a:lnTo>
                <a:lnTo>
                  <a:pt x="372697" y="138729"/>
                </a:lnTo>
                <a:lnTo>
                  <a:pt x="353568" y="93584"/>
                </a:lnTo>
                <a:lnTo>
                  <a:pt x="323897" y="55340"/>
                </a:lnTo>
                <a:lnTo>
                  <a:pt x="285496" y="25795"/>
                </a:lnTo>
                <a:lnTo>
                  <a:pt x="240172" y="6748"/>
                </a:lnTo>
                <a:lnTo>
                  <a:pt x="189737" y="0"/>
                </a:lnTo>
                <a:close/>
              </a:path>
            </a:pathLst>
          </a:custGeom>
          <a:solidFill>
            <a:srgbClr val="F8080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DE42AFB-0B18-8DDB-55A1-EA01A49F1714}"/>
              </a:ext>
            </a:extLst>
          </p:cNvPr>
          <p:cNvSpPr txBox="1"/>
          <p:nvPr/>
        </p:nvSpPr>
        <p:spPr>
          <a:xfrm>
            <a:off x="7614735" y="5737860"/>
            <a:ext cx="229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事件上报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7" name="标题 2">
            <a:extLst>
              <a:ext uri="{FF2B5EF4-FFF2-40B4-BE49-F238E27FC236}">
                <a16:creationId xmlns:a16="http://schemas.microsoft.com/office/drawing/2014/main" id="{3C63CA15-53CE-9511-6A2A-7F1496709AFB}"/>
              </a:ext>
            </a:extLst>
          </p:cNvPr>
          <p:cNvSpPr txBox="1">
            <a:spLocks/>
          </p:cNvSpPr>
          <p:nvPr/>
        </p:nvSpPr>
        <p:spPr>
          <a:xfrm>
            <a:off x="509121" y="400938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智能电表功能框图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14BE39D-91F1-2337-9299-2F6793B95DD1}"/>
              </a:ext>
            </a:extLst>
          </p:cNvPr>
          <p:cNvGrpSpPr/>
          <p:nvPr/>
        </p:nvGrpSpPr>
        <p:grpSpPr>
          <a:xfrm>
            <a:off x="1191042" y="1251069"/>
            <a:ext cx="9809916" cy="3392951"/>
            <a:chOff x="958200" y="2995800"/>
            <a:chExt cx="7244472" cy="2505642"/>
          </a:xfrm>
        </p:grpSpPr>
        <p:sp>
          <p:nvSpPr>
            <p:cNvPr id="69" name="圆角矩形">
              <a:extLst>
                <a:ext uri="{FF2B5EF4-FFF2-40B4-BE49-F238E27FC236}">
                  <a16:creationId xmlns:a16="http://schemas.microsoft.com/office/drawing/2014/main" id="{B308C62C-21E9-3EB3-2480-4DA16191E3EB}"/>
                </a:ext>
              </a:extLst>
            </p:cNvPr>
            <p:cNvSpPr/>
            <p:nvPr/>
          </p:nvSpPr>
          <p:spPr>
            <a:xfrm>
              <a:off x="1841472" y="2995800"/>
              <a:ext cx="6361200" cy="820800"/>
            </a:xfrm>
            <a:custGeom>
              <a:avLst/>
              <a:gdLst>
                <a:gd name="connsiteX0" fmla="*/ 0 w 6361200"/>
                <a:gd name="connsiteY0" fmla="*/ 410400 h 820800"/>
                <a:gd name="connsiteX1" fmla="*/ 3180600 w 6361200"/>
                <a:gd name="connsiteY1" fmla="*/ 0 h 820800"/>
                <a:gd name="connsiteX2" fmla="*/ 6361200 w 6361200"/>
                <a:gd name="connsiteY2" fmla="*/ 410400 h 820800"/>
                <a:gd name="connsiteX3" fmla="*/ 3180600 w 6361200"/>
                <a:gd name="connsiteY3" fmla="*/ 820800 h 8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1200" h="820800" stroke="0">
                  <a:moveTo>
                    <a:pt x="6361200" y="737200"/>
                  </a:moveTo>
                  <a:lnTo>
                    <a:pt x="6361200" y="83600"/>
                  </a:lnTo>
                  <a:cubicBezTo>
                    <a:pt x="6361200" y="37453"/>
                    <a:pt x="6323747" y="0"/>
                    <a:pt x="62776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737200"/>
                  </a:lnTo>
                  <a:cubicBezTo>
                    <a:pt x="0" y="783347"/>
                    <a:pt x="37453" y="820800"/>
                    <a:pt x="83600" y="820800"/>
                  </a:cubicBezTo>
                  <a:lnTo>
                    <a:pt x="6277600" y="820800"/>
                  </a:lnTo>
                  <a:cubicBezTo>
                    <a:pt x="6323747" y="820800"/>
                    <a:pt x="6361200" y="783347"/>
                    <a:pt x="6361200" y="737200"/>
                  </a:cubicBezTo>
                  <a:close/>
                </a:path>
                <a:path w="6361200" h="820800" fill="none">
                  <a:moveTo>
                    <a:pt x="6361200" y="737200"/>
                  </a:moveTo>
                  <a:lnTo>
                    <a:pt x="6361200" y="83600"/>
                  </a:lnTo>
                  <a:cubicBezTo>
                    <a:pt x="6361200" y="37453"/>
                    <a:pt x="6323747" y="0"/>
                    <a:pt x="62776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737200"/>
                  </a:lnTo>
                  <a:cubicBezTo>
                    <a:pt x="0" y="783347"/>
                    <a:pt x="37453" y="820800"/>
                    <a:pt x="83600" y="820800"/>
                  </a:cubicBezTo>
                  <a:lnTo>
                    <a:pt x="6277600" y="820800"/>
                  </a:lnTo>
                  <a:cubicBezTo>
                    <a:pt x="6323747" y="820800"/>
                    <a:pt x="6361200" y="783347"/>
                    <a:pt x="6361200" y="737200"/>
                  </a:cubicBezTo>
                  <a:close/>
                </a:path>
              </a:pathLst>
            </a:custGeom>
            <a:solidFill>
              <a:srgbClr val="B0DDC1"/>
            </a:solidFill>
            <a:ln w="7600" cap="flat">
              <a:solidFill>
                <a:srgbClr val="323232"/>
              </a:solidFill>
              <a:round/>
            </a:ln>
          </p:spPr>
        </p:sp>
        <p:sp>
          <p:nvSpPr>
            <p:cNvPr id="70" name="圆角矩形">
              <a:extLst>
                <a:ext uri="{FF2B5EF4-FFF2-40B4-BE49-F238E27FC236}">
                  <a16:creationId xmlns:a16="http://schemas.microsoft.com/office/drawing/2014/main" id="{F6F6CF93-1D2C-210C-8D40-805D9F490D54}"/>
                </a:ext>
              </a:extLst>
            </p:cNvPr>
            <p:cNvSpPr/>
            <p:nvPr/>
          </p:nvSpPr>
          <p:spPr>
            <a:xfrm>
              <a:off x="1824600" y="3923000"/>
              <a:ext cx="6361200" cy="608000"/>
            </a:xfrm>
            <a:custGeom>
              <a:avLst/>
              <a:gdLst>
                <a:gd name="connsiteX0" fmla="*/ 0 w 6361200"/>
                <a:gd name="connsiteY0" fmla="*/ 304000 h 608000"/>
                <a:gd name="connsiteX1" fmla="*/ 3180600 w 6361200"/>
                <a:gd name="connsiteY1" fmla="*/ 0 h 608000"/>
                <a:gd name="connsiteX2" fmla="*/ 6361200 w 6361200"/>
                <a:gd name="connsiteY2" fmla="*/ 304000 h 608000"/>
                <a:gd name="connsiteX3" fmla="*/ 3180600 w 6361200"/>
                <a:gd name="connsiteY3" fmla="*/ 608000 h 6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1200" h="608000" stroke="0">
                  <a:moveTo>
                    <a:pt x="6361200" y="524400"/>
                  </a:moveTo>
                  <a:lnTo>
                    <a:pt x="6361200" y="83600"/>
                  </a:lnTo>
                  <a:cubicBezTo>
                    <a:pt x="6361200" y="37453"/>
                    <a:pt x="6323747" y="0"/>
                    <a:pt x="62776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524400"/>
                  </a:lnTo>
                  <a:cubicBezTo>
                    <a:pt x="0" y="570547"/>
                    <a:pt x="37453" y="608000"/>
                    <a:pt x="83600" y="608000"/>
                  </a:cubicBezTo>
                  <a:lnTo>
                    <a:pt x="6277600" y="608000"/>
                  </a:lnTo>
                  <a:cubicBezTo>
                    <a:pt x="6323747" y="608000"/>
                    <a:pt x="6361200" y="570547"/>
                    <a:pt x="6361200" y="524400"/>
                  </a:cubicBezTo>
                  <a:close/>
                </a:path>
                <a:path w="6361200" h="608000" fill="none">
                  <a:moveTo>
                    <a:pt x="6361200" y="524400"/>
                  </a:moveTo>
                  <a:lnTo>
                    <a:pt x="6361200" y="83600"/>
                  </a:lnTo>
                  <a:cubicBezTo>
                    <a:pt x="6361200" y="37453"/>
                    <a:pt x="6323747" y="0"/>
                    <a:pt x="62776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524400"/>
                  </a:lnTo>
                  <a:cubicBezTo>
                    <a:pt x="0" y="570547"/>
                    <a:pt x="37453" y="608000"/>
                    <a:pt x="83600" y="608000"/>
                  </a:cubicBezTo>
                  <a:lnTo>
                    <a:pt x="6277600" y="608000"/>
                  </a:lnTo>
                  <a:cubicBezTo>
                    <a:pt x="6323747" y="608000"/>
                    <a:pt x="6361200" y="570547"/>
                    <a:pt x="6361200" y="524400"/>
                  </a:cubicBezTo>
                  <a:close/>
                </a:path>
              </a:pathLst>
            </a:custGeom>
            <a:solidFill>
              <a:srgbClr val="FFDCAC"/>
            </a:solidFill>
            <a:ln w="7600" cap="flat">
              <a:solidFill>
                <a:srgbClr val="323232"/>
              </a:solidFill>
              <a:round/>
            </a:ln>
          </p:spPr>
        </p:sp>
        <p:sp>
          <p:nvSpPr>
            <p:cNvPr id="71" name="圆角矩形">
              <a:extLst>
                <a:ext uri="{FF2B5EF4-FFF2-40B4-BE49-F238E27FC236}">
                  <a16:creationId xmlns:a16="http://schemas.microsoft.com/office/drawing/2014/main" id="{D87A5DD8-9D3B-5B8D-F3A5-378F7A6B7CBD}"/>
                </a:ext>
              </a:extLst>
            </p:cNvPr>
            <p:cNvSpPr/>
            <p:nvPr/>
          </p:nvSpPr>
          <p:spPr>
            <a:xfrm>
              <a:off x="1812687" y="4642642"/>
              <a:ext cx="6361200" cy="858800"/>
            </a:xfrm>
            <a:custGeom>
              <a:avLst/>
              <a:gdLst>
                <a:gd name="connsiteX0" fmla="*/ 0 w 6361200"/>
                <a:gd name="connsiteY0" fmla="*/ 429400 h 858800"/>
                <a:gd name="connsiteX1" fmla="*/ 3180600 w 6361200"/>
                <a:gd name="connsiteY1" fmla="*/ 0 h 858800"/>
                <a:gd name="connsiteX2" fmla="*/ 6361200 w 6361200"/>
                <a:gd name="connsiteY2" fmla="*/ 429400 h 858800"/>
                <a:gd name="connsiteX3" fmla="*/ 3180600 w 6361200"/>
                <a:gd name="connsiteY3" fmla="*/ 858800 h 8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1200" h="858800" stroke="0">
                  <a:moveTo>
                    <a:pt x="6361200" y="775200"/>
                  </a:moveTo>
                  <a:lnTo>
                    <a:pt x="6361200" y="83600"/>
                  </a:lnTo>
                  <a:cubicBezTo>
                    <a:pt x="6361200" y="37453"/>
                    <a:pt x="6323747" y="0"/>
                    <a:pt x="62776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775200"/>
                  </a:lnTo>
                  <a:cubicBezTo>
                    <a:pt x="0" y="821347"/>
                    <a:pt x="37453" y="858800"/>
                    <a:pt x="83600" y="858800"/>
                  </a:cubicBezTo>
                  <a:lnTo>
                    <a:pt x="6277600" y="858800"/>
                  </a:lnTo>
                  <a:cubicBezTo>
                    <a:pt x="6323747" y="858800"/>
                    <a:pt x="6361200" y="821347"/>
                    <a:pt x="6361200" y="775200"/>
                  </a:cubicBezTo>
                  <a:close/>
                </a:path>
                <a:path w="6361200" h="858800" fill="none">
                  <a:moveTo>
                    <a:pt x="6361200" y="775200"/>
                  </a:moveTo>
                  <a:lnTo>
                    <a:pt x="6361200" y="83600"/>
                  </a:lnTo>
                  <a:cubicBezTo>
                    <a:pt x="6361200" y="37453"/>
                    <a:pt x="6323747" y="0"/>
                    <a:pt x="6277600" y="0"/>
                  </a:cubicBezTo>
                  <a:lnTo>
                    <a:pt x="83600" y="0"/>
                  </a:lnTo>
                  <a:cubicBezTo>
                    <a:pt x="37453" y="0"/>
                    <a:pt x="0" y="37453"/>
                    <a:pt x="0" y="83600"/>
                  </a:cubicBezTo>
                  <a:lnTo>
                    <a:pt x="0" y="775200"/>
                  </a:lnTo>
                  <a:cubicBezTo>
                    <a:pt x="0" y="821347"/>
                    <a:pt x="37453" y="858800"/>
                    <a:pt x="83600" y="858800"/>
                  </a:cubicBezTo>
                  <a:lnTo>
                    <a:pt x="6277600" y="858800"/>
                  </a:lnTo>
                  <a:cubicBezTo>
                    <a:pt x="6323747" y="858800"/>
                    <a:pt x="6361200" y="821347"/>
                    <a:pt x="6361200" y="775200"/>
                  </a:cubicBezTo>
                  <a:close/>
                </a:path>
              </a:pathLst>
            </a:custGeom>
            <a:solidFill>
              <a:srgbClr val="AAD3F5"/>
            </a:solidFill>
            <a:ln w="7600" cap="flat">
              <a:solidFill>
                <a:srgbClr val="323232"/>
              </a:solidFill>
              <a:round/>
            </a:ln>
          </p:spPr>
        </p:sp>
        <p:sp>
          <p:nvSpPr>
            <p:cNvPr id="72" name="跨页引用">
              <a:extLst>
                <a:ext uri="{FF2B5EF4-FFF2-40B4-BE49-F238E27FC236}">
                  <a16:creationId xmlns:a16="http://schemas.microsoft.com/office/drawing/2014/main" id="{0A340CEC-2103-3620-C1CA-8DE6EF37B4D3}"/>
                </a:ext>
              </a:extLst>
            </p:cNvPr>
            <p:cNvSpPr/>
            <p:nvPr/>
          </p:nvSpPr>
          <p:spPr>
            <a:xfrm rot="5400000">
              <a:off x="931600" y="3030000"/>
              <a:ext cx="805600" cy="752400"/>
            </a:xfrm>
            <a:custGeom>
              <a:avLst/>
              <a:gdLst>
                <a:gd name="connsiteX0" fmla="*/ 0 w 805600"/>
                <a:gd name="connsiteY0" fmla="*/ 376200 h 752400"/>
                <a:gd name="connsiteX1" fmla="*/ 402800 w 805600"/>
                <a:gd name="connsiteY1" fmla="*/ 0 h 752400"/>
                <a:gd name="connsiteX2" fmla="*/ 805600 w 805600"/>
                <a:gd name="connsiteY2" fmla="*/ 376200 h 752400"/>
                <a:gd name="connsiteX3" fmla="*/ 402800 w 805600"/>
                <a:gd name="connsiteY3" fmla="*/ 752400 h 7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600" h="752400" stroke="0">
                  <a:moveTo>
                    <a:pt x="805600" y="376200"/>
                  </a:moveTo>
                  <a:lnTo>
                    <a:pt x="805600" y="0"/>
                  </a:lnTo>
                  <a:lnTo>
                    <a:pt x="0" y="0"/>
                  </a:lnTo>
                  <a:lnTo>
                    <a:pt x="0" y="376200"/>
                  </a:lnTo>
                  <a:lnTo>
                    <a:pt x="402800" y="752400"/>
                  </a:lnTo>
                  <a:lnTo>
                    <a:pt x="805600" y="376200"/>
                  </a:lnTo>
                  <a:close/>
                </a:path>
                <a:path w="805600" h="752400" fill="none">
                  <a:moveTo>
                    <a:pt x="805600" y="376200"/>
                  </a:moveTo>
                  <a:lnTo>
                    <a:pt x="805600" y="0"/>
                  </a:lnTo>
                  <a:lnTo>
                    <a:pt x="0" y="0"/>
                  </a:lnTo>
                  <a:lnTo>
                    <a:pt x="0" y="376200"/>
                  </a:lnTo>
                  <a:lnTo>
                    <a:pt x="402800" y="752400"/>
                  </a:lnTo>
                  <a:lnTo>
                    <a:pt x="805600" y="376200"/>
                  </a:lnTo>
                  <a:close/>
                </a:path>
              </a:pathLst>
            </a:custGeom>
            <a:solidFill>
              <a:srgbClr val="B0DDC1"/>
            </a:solidFill>
            <a:ln w="7600" cap="flat">
              <a:solidFill>
                <a:srgbClr val="323232"/>
              </a:solidFill>
              <a:miter/>
            </a:ln>
          </p:spPr>
        </p:sp>
        <p:sp>
          <p:nvSpPr>
            <p:cNvPr id="73" name="跨页引用">
              <a:extLst>
                <a:ext uri="{FF2B5EF4-FFF2-40B4-BE49-F238E27FC236}">
                  <a16:creationId xmlns:a16="http://schemas.microsoft.com/office/drawing/2014/main" id="{56836FDC-3EDE-D7D8-0C8F-A57199748242}"/>
                </a:ext>
              </a:extLst>
            </p:cNvPr>
            <p:cNvSpPr/>
            <p:nvPr/>
          </p:nvSpPr>
          <p:spPr>
            <a:xfrm rot="5400000">
              <a:off x="1030400" y="3850800"/>
              <a:ext cx="608000" cy="752400"/>
            </a:xfrm>
            <a:custGeom>
              <a:avLst/>
              <a:gdLst>
                <a:gd name="connsiteX0" fmla="*/ 0 w 608000"/>
                <a:gd name="connsiteY0" fmla="*/ 376200 h 752400"/>
                <a:gd name="connsiteX1" fmla="*/ 304000 w 608000"/>
                <a:gd name="connsiteY1" fmla="*/ 0 h 752400"/>
                <a:gd name="connsiteX2" fmla="*/ 608000 w 608000"/>
                <a:gd name="connsiteY2" fmla="*/ 376200 h 752400"/>
                <a:gd name="connsiteX3" fmla="*/ 304000 w 608000"/>
                <a:gd name="connsiteY3" fmla="*/ 752400 h 7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000" h="752400" stroke="0">
                  <a:moveTo>
                    <a:pt x="608000" y="376200"/>
                  </a:moveTo>
                  <a:lnTo>
                    <a:pt x="608000" y="0"/>
                  </a:lnTo>
                  <a:lnTo>
                    <a:pt x="0" y="0"/>
                  </a:lnTo>
                  <a:lnTo>
                    <a:pt x="0" y="376200"/>
                  </a:lnTo>
                  <a:lnTo>
                    <a:pt x="304000" y="752400"/>
                  </a:lnTo>
                  <a:lnTo>
                    <a:pt x="608000" y="376200"/>
                  </a:lnTo>
                  <a:close/>
                </a:path>
                <a:path w="608000" h="752400" fill="none">
                  <a:moveTo>
                    <a:pt x="608000" y="376200"/>
                  </a:moveTo>
                  <a:lnTo>
                    <a:pt x="608000" y="0"/>
                  </a:lnTo>
                  <a:lnTo>
                    <a:pt x="0" y="0"/>
                  </a:lnTo>
                  <a:lnTo>
                    <a:pt x="0" y="376200"/>
                  </a:lnTo>
                  <a:lnTo>
                    <a:pt x="304000" y="752400"/>
                  </a:lnTo>
                  <a:lnTo>
                    <a:pt x="608000" y="376200"/>
                  </a:lnTo>
                  <a:close/>
                </a:path>
              </a:pathLst>
            </a:custGeom>
            <a:solidFill>
              <a:srgbClr val="FFDCAC"/>
            </a:solidFill>
            <a:ln w="7600" cap="flat">
              <a:solidFill>
                <a:srgbClr val="323232"/>
              </a:solidFill>
              <a:miter/>
            </a:ln>
          </p:spPr>
        </p:sp>
        <p:sp>
          <p:nvSpPr>
            <p:cNvPr id="74" name="跨页引用">
              <a:extLst>
                <a:ext uri="{FF2B5EF4-FFF2-40B4-BE49-F238E27FC236}">
                  <a16:creationId xmlns:a16="http://schemas.microsoft.com/office/drawing/2014/main" id="{41720A39-CE0D-BA78-227C-5C69C5D4FBB8}"/>
                </a:ext>
              </a:extLst>
            </p:cNvPr>
            <p:cNvSpPr/>
            <p:nvPr/>
          </p:nvSpPr>
          <p:spPr>
            <a:xfrm rot="5400000">
              <a:off x="908800" y="4679200"/>
              <a:ext cx="851200" cy="752400"/>
            </a:xfrm>
            <a:custGeom>
              <a:avLst/>
              <a:gdLst>
                <a:gd name="connsiteX0" fmla="*/ 0 w 851200"/>
                <a:gd name="connsiteY0" fmla="*/ 376200 h 752400"/>
                <a:gd name="connsiteX1" fmla="*/ 425600 w 851200"/>
                <a:gd name="connsiteY1" fmla="*/ 0 h 752400"/>
                <a:gd name="connsiteX2" fmla="*/ 851200 w 851200"/>
                <a:gd name="connsiteY2" fmla="*/ 376200 h 752400"/>
                <a:gd name="connsiteX3" fmla="*/ 425600 w 851200"/>
                <a:gd name="connsiteY3" fmla="*/ 752400 h 7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200" h="752400" stroke="0">
                  <a:moveTo>
                    <a:pt x="851200" y="376200"/>
                  </a:moveTo>
                  <a:lnTo>
                    <a:pt x="851200" y="0"/>
                  </a:lnTo>
                  <a:lnTo>
                    <a:pt x="0" y="0"/>
                  </a:lnTo>
                  <a:lnTo>
                    <a:pt x="0" y="376200"/>
                  </a:lnTo>
                  <a:lnTo>
                    <a:pt x="425600" y="752400"/>
                  </a:lnTo>
                  <a:lnTo>
                    <a:pt x="851200" y="376200"/>
                  </a:lnTo>
                  <a:close/>
                </a:path>
                <a:path w="851200" h="752400" fill="none">
                  <a:moveTo>
                    <a:pt x="851200" y="376200"/>
                  </a:moveTo>
                  <a:lnTo>
                    <a:pt x="851200" y="0"/>
                  </a:lnTo>
                  <a:lnTo>
                    <a:pt x="0" y="0"/>
                  </a:lnTo>
                  <a:lnTo>
                    <a:pt x="0" y="376200"/>
                  </a:lnTo>
                  <a:lnTo>
                    <a:pt x="425600" y="752400"/>
                  </a:lnTo>
                  <a:lnTo>
                    <a:pt x="851200" y="376200"/>
                  </a:lnTo>
                  <a:close/>
                </a:path>
              </a:pathLst>
            </a:custGeom>
            <a:solidFill>
              <a:srgbClr val="AAD3F5"/>
            </a:solidFill>
            <a:ln w="7600" cap="flat">
              <a:solidFill>
                <a:srgbClr val="323232"/>
              </a:solidFill>
              <a:miter/>
            </a:ln>
          </p:spPr>
        </p:sp>
        <p:sp>
          <p:nvSpPr>
            <p:cNvPr id="75" name="长方形">
              <a:extLst>
                <a:ext uri="{FF2B5EF4-FFF2-40B4-BE49-F238E27FC236}">
                  <a16:creationId xmlns:a16="http://schemas.microsoft.com/office/drawing/2014/main" id="{FEC1FA3F-5040-36EF-1B9B-FDFE5520AEDB}"/>
                </a:ext>
              </a:extLst>
            </p:cNvPr>
            <p:cNvSpPr/>
            <p:nvPr/>
          </p:nvSpPr>
          <p:spPr>
            <a:xfrm>
              <a:off x="1999081" y="4025600"/>
              <a:ext cx="866400" cy="402800"/>
            </a:xfrm>
            <a:custGeom>
              <a:avLst/>
              <a:gdLst>
                <a:gd name="connsiteX0" fmla="*/ 0 w 866400"/>
                <a:gd name="connsiteY0" fmla="*/ 201400 h 402800"/>
                <a:gd name="connsiteX1" fmla="*/ 433200 w 866400"/>
                <a:gd name="connsiteY1" fmla="*/ 0 h 402800"/>
                <a:gd name="connsiteX2" fmla="*/ 866400 w 866400"/>
                <a:gd name="connsiteY2" fmla="*/ 201400 h 402800"/>
                <a:gd name="connsiteX3" fmla="*/ 433200 w 866400"/>
                <a:gd name="connsiteY3" fmla="*/ 402800 h 40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400" h="402800" stroke="0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  <a:path w="866400" h="402800" fill="none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i="0" dirty="0"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电能量计量</a:t>
              </a:r>
              <a:endParaRPr lang="zh-CN" altLang="en-US" sz="10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76" name="长方形">
              <a:extLst>
                <a:ext uri="{FF2B5EF4-FFF2-40B4-BE49-F238E27FC236}">
                  <a16:creationId xmlns:a16="http://schemas.microsoft.com/office/drawing/2014/main" id="{576D79D6-0FF8-1276-9C12-0B8FC8592FA4}"/>
                </a:ext>
              </a:extLst>
            </p:cNvPr>
            <p:cNvSpPr/>
            <p:nvPr/>
          </p:nvSpPr>
          <p:spPr>
            <a:xfrm>
              <a:off x="3021615" y="4025600"/>
              <a:ext cx="866400" cy="402800"/>
            </a:xfrm>
            <a:custGeom>
              <a:avLst/>
              <a:gdLst>
                <a:gd name="connsiteX0" fmla="*/ 0 w 866400"/>
                <a:gd name="connsiteY0" fmla="*/ 201400 h 402800"/>
                <a:gd name="connsiteX1" fmla="*/ 433200 w 866400"/>
                <a:gd name="connsiteY1" fmla="*/ 0 h 402800"/>
                <a:gd name="connsiteX2" fmla="*/ 866400 w 866400"/>
                <a:gd name="connsiteY2" fmla="*/ 201400 h 402800"/>
                <a:gd name="connsiteX3" fmla="*/ 433200 w 866400"/>
                <a:gd name="connsiteY3" fmla="*/ 402800 h 40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400" h="402800" stroke="0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  <a:path w="866400" h="402800" fill="none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抄表</a:t>
              </a:r>
            </a:p>
          </p:txBody>
        </p:sp>
        <p:sp>
          <p:nvSpPr>
            <p:cNvPr id="77" name="长方形">
              <a:extLst>
                <a:ext uri="{FF2B5EF4-FFF2-40B4-BE49-F238E27FC236}">
                  <a16:creationId xmlns:a16="http://schemas.microsoft.com/office/drawing/2014/main" id="{DE2B84F8-346B-FA23-04B0-B9C1B71A8FEE}"/>
                </a:ext>
              </a:extLst>
            </p:cNvPr>
            <p:cNvSpPr/>
            <p:nvPr/>
          </p:nvSpPr>
          <p:spPr>
            <a:xfrm>
              <a:off x="5094257" y="4040800"/>
              <a:ext cx="866400" cy="402800"/>
            </a:xfrm>
            <a:custGeom>
              <a:avLst/>
              <a:gdLst>
                <a:gd name="connsiteX0" fmla="*/ 0 w 866400"/>
                <a:gd name="connsiteY0" fmla="*/ 201400 h 402800"/>
                <a:gd name="connsiteX1" fmla="*/ 433200 w 866400"/>
                <a:gd name="connsiteY1" fmla="*/ 0 h 402800"/>
                <a:gd name="connsiteX2" fmla="*/ 866400 w 866400"/>
                <a:gd name="connsiteY2" fmla="*/ 201400 h 402800"/>
                <a:gd name="connsiteX3" fmla="*/ 433200 w 866400"/>
                <a:gd name="connsiteY3" fmla="*/ 402800 h 40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400" h="402800" stroke="0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  <a:path w="866400" h="402800" fill="none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告警事件上报</a:t>
              </a:r>
            </a:p>
          </p:txBody>
        </p:sp>
        <p:sp>
          <p:nvSpPr>
            <p:cNvPr id="78" name="长方形">
              <a:extLst>
                <a:ext uri="{FF2B5EF4-FFF2-40B4-BE49-F238E27FC236}">
                  <a16:creationId xmlns:a16="http://schemas.microsoft.com/office/drawing/2014/main" id="{7A5F2D54-E6C4-23DD-AC5B-08EE359F7FFD}"/>
                </a:ext>
              </a:extLst>
            </p:cNvPr>
            <p:cNvSpPr/>
            <p:nvPr/>
          </p:nvSpPr>
          <p:spPr>
            <a:xfrm>
              <a:off x="4051671" y="4032551"/>
              <a:ext cx="866400" cy="402800"/>
            </a:xfrm>
            <a:custGeom>
              <a:avLst/>
              <a:gdLst>
                <a:gd name="connsiteX0" fmla="*/ 0 w 866400"/>
                <a:gd name="connsiteY0" fmla="*/ 201400 h 402800"/>
                <a:gd name="connsiteX1" fmla="*/ 433200 w 866400"/>
                <a:gd name="connsiteY1" fmla="*/ 0 h 402800"/>
                <a:gd name="connsiteX2" fmla="*/ 866400 w 866400"/>
                <a:gd name="connsiteY2" fmla="*/ 201400 h 402800"/>
                <a:gd name="connsiteX3" fmla="*/ 433200 w 866400"/>
                <a:gd name="connsiteY3" fmla="*/ 402800 h 40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400" h="402800" stroke="0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  <a:path w="866400" h="402800" fill="none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参数设置</a:t>
              </a:r>
            </a:p>
          </p:txBody>
        </p:sp>
        <p:sp>
          <p:nvSpPr>
            <p:cNvPr id="79" name="长方形">
              <a:extLst>
                <a:ext uri="{FF2B5EF4-FFF2-40B4-BE49-F238E27FC236}">
                  <a16:creationId xmlns:a16="http://schemas.microsoft.com/office/drawing/2014/main" id="{70A24BFE-AF3B-CDC8-BE42-44D0F685051D}"/>
                </a:ext>
              </a:extLst>
            </p:cNvPr>
            <p:cNvSpPr/>
            <p:nvPr/>
          </p:nvSpPr>
          <p:spPr>
            <a:xfrm>
              <a:off x="2470784" y="3246191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en-US" altLang="zh-CN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4G</a:t>
              </a:r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抄表</a:t>
              </a:r>
            </a:p>
          </p:txBody>
        </p:sp>
        <p:sp>
          <p:nvSpPr>
            <p:cNvPr id="80" name="长方形">
              <a:extLst>
                <a:ext uri="{FF2B5EF4-FFF2-40B4-BE49-F238E27FC236}">
                  <a16:creationId xmlns:a16="http://schemas.microsoft.com/office/drawing/2014/main" id="{AC68EE5B-4900-ED25-CEA0-D87964188AE0}"/>
                </a:ext>
              </a:extLst>
            </p:cNvPr>
            <p:cNvSpPr/>
            <p:nvPr/>
          </p:nvSpPr>
          <p:spPr>
            <a:xfrm>
              <a:off x="5252597" y="3246191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查询设置参数</a:t>
              </a:r>
            </a:p>
          </p:txBody>
        </p:sp>
        <p:sp>
          <p:nvSpPr>
            <p:cNvPr id="81" name="长方形">
              <a:extLst>
                <a:ext uri="{FF2B5EF4-FFF2-40B4-BE49-F238E27FC236}">
                  <a16:creationId xmlns:a16="http://schemas.microsoft.com/office/drawing/2014/main" id="{FFE6CC38-54F7-F7A3-F789-1C6731BF6F11}"/>
                </a:ext>
              </a:extLst>
            </p:cNvPr>
            <p:cNvSpPr/>
            <p:nvPr/>
          </p:nvSpPr>
          <p:spPr>
            <a:xfrm>
              <a:off x="3861690" y="3246191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红外抄表</a:t>
              </a:r>
            </a:p>
          </p:txBody>
        </p:sp>
        <p:sp>
          <p:nvSpPr>
            <p:cNvPr id="82" name="长方形">
              <a:extLst>
                <a:ext uri="{FF2B5EF4-FFF2-40B4-BE49-F238E27FC236}">
                  <a16:creationId xmlns:a16="http://schemas.microsoft.com/office/drawing/2014/main" id="{F4C4020E-4864-7D8D-E463-DEF9A73C0728}"/>
                </a:ext>
              </a:extLst>
            </p:cNvPr>
            <p:cNvSpPr/>
            <p:nvPr/>
          </p:nvSpPr>
          <p:spPr>
            <a:xfrm>
              <a:off x="6643503" y="3246191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复位表计</a:t>
              </a:r>
            </a:p>
          </p:txBody>
        </p:sp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310C25FD-9EA3-6B78-BDFA-2C80B96AB54F}"/>
                </a:ext>
              </a:extLst>
            </p:cNvPr>
            <p:cNvSpPr/>
            <p:nvPr/>
          </p:nvSpPr>
          <p:spPr>
            <a:xfrm>
              <a:off x="958200" y="3094600"/>
              <a:ext cx="912000" cy="608000"/>
            </a:xfrm>
            <a:custGeom>
              <a:avLst/>
              <a:gdLst/>
              <a:ahLst/>
              <a:cxnLst/>
              <a:rect l="l" t="t" r="r" b="b"/>
              <a:pathLst>
                <a:path w="912000" h="608000" stroke="0">
                  <a:moveTo>
                    <a:pt x="0" y="0"/>
                  </a:moveTo>
                  <a:lnTo>
                    <a:pt x="912000" y="0"/>
                  </a:lnTo>
                  <a:lnTo>
                    <a:pt x="912000" y="608000"/>
                  </a:lnTo>
                  <a:lnTo>
                    <a:pt x="0" y="608000"/>
                  </a:lnTo>
                  <a:lnTo>
                    <a:pt x="0" y="0"/>
                  </a:lnTo>
                  <a:close/>
                </a:path>
                <a:path w="912000" h="608000" fill="none">
                  <a:moveTo>
                    <a:pt x="0" y="0"/>
                  </a:moveTo>
                  <a:lnTo>
                    <a:pt x="912000" y="0"/>
                  </a:lnTo>
                  <a:lnTo>
                    <a:pt x="912000" y="608000"/>
                  </a:lnTo>
                  <a:lnTo>
                    <a:pt x="0" y="608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人机交互</a:t>
              </a:r>
            </a:p>
          </p:txBody>
        </p:sp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495C43FE-B0ED-6590-3563-96BDF37F5B70}"/>
                </a:ext>
              </a:extLst>
            </p:cNvPr>
            <p:cNvSpPr/>
            <p:nvPr/>
          </p:nvSpPr>
          <p:spPr>
            <a:xfrm>
              <a:off x="984800" y="3923000"/>
              <a:ext cx="912000" cy="608000"/>
            </a:xfrm>
            <a:custGeom>
              <a:avLst/>
              <a:gdLst/>
              <a:ahLst/>
              <a:cxnLst/>
              <a:rect l="l" t="t" r="r" b="b"/>
              <a:pathLst>
                <a:path w="912000" h="608000" stroke="0">
                  <a:moveTo>
                    <a:pt x="0" y="0"/>
                  </a:moveTo>
                  <a:lnTo>
                    <a:pt x="912000" y="0"/>
                  </a:lnTo>
                  <a:lnTo>
                    <a:pt x="912000" y="608000"/>
                  </a:lnTo>
                  <a:lnTo>
                    <a:pt x="0" y="608000"/>
                  </a:lnTo>
                  <a:lnTo>
                    <a:pt x="0" y="0"/>
                  </a:lnTo>
                  <a:close/>
                </a:path>
                <a:path w="912000" h="608000" fill="none">
                  <a:moveTo>
                    <a:pt x="0" y="0"/>
                  </a:moveTo>
                  <a:lnTo>
                    <a:pt x="912000" y="0"/>
                  </a:lnTo>
                  <a:lnTo>
                    <a:pt x="912000" y="608000"/>
                  </a:lnTo>
                  <a:lnTo>
                    <a:pt x="0" y="608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电表</a:t>
              </a:r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6FF76D4C-1B1D-5AC5-8806-8F8735201615}"/>
                </a:ext>
              </a:extLst>
            </p:cNvPr>
            <p:cNvSpPr/>
            <p:nvPr/>
          </p:nvSpPr>
          <p:spPr>
            <a:xfrm>
              <a:off x="984800" y="4643100"/>
              <a:ext cx="912000" cy="851200"/>
            </a:xfrm>
            <a:custGeom>
              <a:avLst/>
              <a:gdLst/>
              <a:ahLst/>
              <a:cxnLst/>
              <a:rect l="l" t="t" r="r" b="b"/>
              <a:pathLst>
                <a:path w="912000" h="851200" stroke="0">
                  <a:moveTo>
                    <a:pt x="0" y="0"/>
                  </a:moveTo>
                  <a:lnTo>
                    <a:pt x="912000" y="0"/>
                  </a:lnTo>
                  <a:lnTo>
                    <a:pt x="912000" y="851200"/>
                  </a:lnTo>
                  <a:lnTo>
                    <a:pt x="0" y="851200"/>
                  </a:lnTo>
                  <a:lnTo>
                    <a:pt x="0" y="0"/>
                  </a:lnTo>
                  <a:close/>
                </a:path>
                <a:path w="912000" h="851200" fill="none">
                  <a:moveTo>
                    <a:pt x="0" y="0"/>
                  </a:moveTo>
                  <a:lnTo>
                    <a:pt x="912000" y="0"/>
                  </a:lnTo>
                  <a:lnTo>
                    <a:pt x="912000" y="851200"/>
                  </a:lnTo>
                  <a:lnTo>
                    <a:pt x="0" y="8512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600" cap="flat">
              <a:noFill/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QuecPython</a:t>
              </a:r>
            </a:p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模组</a:t>
              </a:r>
            </a:p>
          </p:txBody>
        </p:sp>
        <p:sp>
          <p:nvSpPr>
            <p:cNvPr id="87" name="长方形">
              <a:extLst>
                <a:ext uri="{FF2B5EF4-FFF2-40B4-BE49-F238E27FC236}">
                  <a16:creationId xmlns:a16="http://schemas.microsoft.com/office/drawing/2014/main" id="{592D19AF-F6AD-5042-11A7-CC81E5ADA2AB}"/>
                </a:ext>
              </a:extLst>
            </p:cNvPr>
            <p:cNvSpPr/>
            <p:nvPr/>
          </p:nvSpPr>
          <p:spPr>
            <a:xfrm>
              <a:off x="1988845" y="4878094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网络管理</a:t>
              </a:r>
            </a:p>
          </p:txBody>
        </p:sp>
        <p:sp>
          <p:nvSpPr>
            <p:cNvPr id="94" name="长方形">
              <a:extLst>
                <a:ext uri="{FF2B5EF4-FFF2-40B4-BE49-F238E27FC236}">
                  <a16:creationId xmlns:a16="http://schemas.microsoft.com/office/drawing/2014/main" id="{6F64C2E8-2F10-576C-4FE0-98854DB18753}"/>
                </a:ext>
              </a:extLst>
            </p:cNvPr>
            <p:cNvSpPr/>
            <p:nvPr/>
          </p:nvSpPr>
          <p:spPr>
            <a:xfrm>
              <a:off x="3015219" y="4878094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协议解析</a:t>
              </a:r>
            </a:p>
          </p:txBody>
        </p:sp>
        <p:sp>
          <p:nvSpPr>
            <p:cNvPr id="95" name="长方形">
              <a:extLst>
                <a:ext uri="{FF2B5EF4-FFF2-40B4-BE49-F238E27FC236}">
                  <a16:creationId xmlns:a16="http://schemas.microsoft.com/office/drawing/2014/main" id="{D5622E8D-1F7A-C806-B548-FFBBD85D5111}"/>
                </a:ext>
              </a:extLst>
            </p:cNvPr>
            <p:cNvSpPr/>
            <p:nvPr/>
          </p:nvSpPr>
          <p:spPr>
            <a:xfrm>
              <a:off x="4060786" y="4878094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i="0" dirty="0"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信息存储及处理</a:t>
              </a:r>
              <a:endParaRPr lang="zh-CN" altLang="en-US" sz="1000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96" name="长方形">
              <a:extLst>
                <a:ext uri="{FF2B5EF4-FFF2-40B4-BE49-F238E27FC236}">
                  <a16:creationId xmlns:a16="http://schemas.microsoft.com/office/drawing/2014/main" id="{2AAF524F-0B8E-F0EA-5AC6-90E03495054F}"/>
                </a:ext>
              </a:extLst>
            </p:cNvPr>
            <p:cNvSpPr/>
            <p:nvPr/>
          </p:nvSpPr>
          <p:spPr>
            <a:xfrm>
              <a:off x="5087160" y="4878094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数据上报</a:t>
              </a:r>
            </a:p>
          </p:txBody>
        </p:sp>
        <p:sp>
          <p:nvSpPr>
            <p:cNvPr id="97" name="长方形">
              <a:extLst>
                <a:ext uri="{FF2B5EF4-FFF2-40B4-BE49-F238E27FC236}">
                  <a16:creationId xmlns:a16="http://schemas.microsoft.com/office/drawing/2014/main" id="{C22E5DCE-4311-468B-B282-FF1572905903}"/>
                </a:ext>
              </a:extLst>
            </p:cNvPr>
            <p:cNvSpPr/>
            <p:nvPr/>
          </p:nvSpPr>
          <p:spPr>
            <a:xfrm>
              <a:off x="6119932" y="4878094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程序升级</a:t>
              </a:r>
            </a:p>
          </p:txBody>
        </p:sp>
        <p:sp>
          <p:nvSpPr>
            <p:cNvPr id="98" name="长方形">
              <a:extLst>
                <a:ext uri="{FF2B5EF4-FFF2-40B4-BE49-F238E27FC236}">
                  <a16:creationId xmlns:a16="http://schemas.microsoft.com/office/drawing/2014/main" id="{1CFAD4E4-9F56-32BE-6D55-9526207A32A2}"/>
                </a:ext>
              </a:extLst>
            </p:cNvPr>
            <p:cNvSpPr/>
            <p:nvPr/>
          </p:nvSpPr>
          <p:spPr>
            <a:xfrm>
              <a:off x="7152703" y="4878094"/>
              <a:ext cx="873498" cy="288800"/>
            </a:xfrm>
            <a:custGeom>
              <a:avLst/>
              <a:gdLst>
                <a:gd name="connsiteX0" fmla="*/ 0 w 873498"/>
                <a:gd name="connsiteY0" fmla="*/ 144400 h 288800"/>
                <a:gd name="connsiteX1" fmla="*/ 436749 w 873498"/>
                <a:gd name="connsiteY1" fmla="*/ 0 h 288800"/>
                <a:gd name="connsiteX2" fmla="*/ 873498 w 873498"/>
                <a:gd name="connsiteY2" fmla="*/ 144400 h 288800"/>
                <a:gd name="connsiteX3" fmla="*/ 436749 w 873498"/>
                <a:gd name="connsiteY3" fmla="*/ 288800 h 28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8" h="288800" stroke="0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  <a:path w="873498" h="288800" fill="none">
                  <a:moveTo>
                    <a:pt x="873498" y="288800"/>
                  </a:moveTo>
                  <a:lnTo>
                    <a:pt x="873498" y="0"/>
                  </a:lnTo>
                  <a:lnTo>
                    <a:pt x="0" y="0"/>
                  </a:lnTo>
                  <a:lnTo>
                    <a:pt x="0" y="288800"/>
                  </a:lnTo>
                  <a:lnTo>
                    <a:pt x="873498" y="288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python运行</a:t>
              </a:r>
            </a:p>
          </p:txBody>
        </p:sp>
        <p:sp>
          <p:nvSpPr>
            <p:cNvPr id="99" name="长方形">
              <a:extLst>
                <a:ext uri="{FF2B5EF4-FFF2-40B4-BE49-F238E27FC236}">
                  <a16:creationId xmlns:a16="http://schemas.microsoft.com/office/drawing/2014/main" id="{F202D3C1-7448-DDA9-FDDD-47B7B7380D1F}"/>
                </a:ext>
              </a:extLst>
            </p:cNvPr>
            <p:cNvSpPr/>
            <p:nvPr/>
          </p:nvSpPr>
          <p:spPr>
            <a:xfrm>
              <a:off x="6130000" y="4040800"/>
              <a:ext cx="866400" cy="402800"/>
            </a:xfrm>
            <a:custGeom>
              <a:avLst/>
              <a:gdLst>
                <a:gd name="connsiteX0" fmla="*/ 0 w 866400"/>
                <a:gd name="connsiteY0" fmla="*/ 201400 h 402800"/>
                <a:gd name="connsiteX1" fmla="*/ 433200 w 866400"/>
                <a:gd name="connsiteY1" fmla="*/ 0 h 402800"/>
                <a:gd name="connsiteX2" fmla="*/ 866400 w 866400"/>
                <a:gd name="connsiteY2" fmla="*/ 201400 h 402800"/>
                <a:gd name="connsiteX3" fmla="*/ 433200 w 866400"/>
                <a:gd name="connsiteY3" fmla="*/ 402800 h 40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400" h="402800" stroke="0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  <a:path w="866400" h="402800" fill="none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实时监测</a:t>
              </a:r>
            </a:p>
          </p:txBody>
        </p:sp>
        <p:sp>
          <p:nvSpPr>
            <p:cNvPr id="100" name="长方形">
              <a:extLst>
                <a:ext uri="{FF2B5EF4-FFF2-40B4-BE49-F238E27FC236}">
                  <a16:creationId xmlns:a16="http://schemas.microsoft.com/office/drawing/2014/main" id="{217CD25C-F0D6-9320-BFEB-C30C43E37284}"/>
                </a:ext>
              </a:extLst>
            </p:cNvPr>
            <p:cNvSpPr/>
            <p:nvPr/>
          </p:nvSpPr>
          <p:spPr>
            <a:xfrm>
              <a:off x="7159800" y="4040800"/>
              <a:ext cx="866400" cy="402800"/>
            </a:xfrm>
            <a:custGeom>
              <a:avLst/>
              <a:gdLst>
                <a:gd name="connsiteX0" fmla="*/ 0 w 866400"/>
                <a:gd name="connsiteY0" fmla="*/ 201400 h 402800"/>
                <a:gd name="connsiteX1" fmla="*/ 433200 w 866400"/>
                <a:gd name="connsiteY1" fmla="*/ 0 h 402800"/>
                <a:gd name="connsiteX2" fmla="*/ 866400 w 866400"/>
                <a:gd name="connsiteY2" fmla="*/ 201400 h 402800"/>
                <a:gd name="connsiteX3" fmla="*/ 433200 w 866400"/>
                <a:gd name="connsiteY3" fmla="*/ 402800 h 40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400" h="402800" stroke="0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  <a:path w="866400" h="402800" fill="none">
                  <a:moveTo>
                    <a:pt x="866400" y="402800"/>
                  </a:moveTo>
                  <a:lnTo>
                    <a:pt x="866400" y="0"/>
                  </a:lnTo>
                  <a:lnTo>
                    <a:pt x="0" y="0"/>
                  </a:lnTo>
                  <a:lnTo>
                    <a:pt x="0" y="402800"/>
                  </a:lnTo>
                  <a:lnTo>
                    <a:pt x="866400" y="4028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323232"/>
              </a:solidFill>
              <a:miter/>
            </a:ln>
          </p:spPr>
          <p:txBody>
            <a:bodyPr wrap="square" lIns="38100" tIns="38100" rIns="38100" bIns="38100" rtlCol="0" anchor="ctr"/>
            <a:lstStyle/>
            <a:p>
              <a:pPr algn="ctr"/>
              <a:r>
                <a:rPr lang="zh-CN" altLang="en-US" sz="1000" dirty="0">
                  <a:solidFill>
                    <a:srgbClr val="191919"/>
                  </a:solidFill>
                  <a:latin typeface="微软雅黑"/>
                  <a:ea typeface="微软雅黑"/>
                  <a:cs typeface="微软雅黑"/>
                </a:rPr>
                <a:t>自动控制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9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4">
            <a:extLst>
              <a:ext uri="{FF2B5EF4-FFF2-40B4-BE49-F238E27FC236}">
                <a16:creationId xmlns:a16="http://schemas.microsoft.com/office/drawing/2014/main" id="{858C7943-2618-D7A8-CF53-185AC75E8DB0}"/>
              </a:ext>
            </a:extLst>
          </p:cNvPr>
          <p:cNvSpPr/>
          <p:nvPr/>
        </p:nvSpPr>
        <p:spPr>
          <a:xfrm>
            <a:off x="406574" y="1917626"/>
            <a:ext cx="7560840" cy="2589638"/>
          </a:xfrm>
          <a:prstGeom prst="roundRect">
            <a:avLst>
              <a:gd name="adj" fmla="val 571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itchFamily="34" charset="0"/>
              </a:rPr>
              <a:t>智能电表方案概述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itchFamily="34" charset="0"/>
            </a:endParaRP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itchFamily="34" charset="0"/>
              </a:rPr>
              <a:t>智能电表系统框架</a:t>
            </a:r>
          </a:p>
          <a:p>
            <a:pPr eaLnBrk="0" hangingPunct="0">
              <a:lnSpc>
                <a:spcPts val="4000"/>
              </a:lnSpc>
              <a:spcBef>
                <a:spcPts val="615"/>
              </a:spcBef>
              <a:defRPr/>
            </a:pPr>
            <a:r>
              <a:rPr lang="zh-CN" altLang="en-US" sz="4000" b="1" dirty="0">
                <a:solidFill>
                  <a:srgbClr val="FA0505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智能电表二次开发</a:t>
            </a:r>
            <a:endParaRPr lang="en-US" altLang="zh-CN" sz="4000" b="1" dirty="0">
              <a:solidFill>
                <a:srgbClr val="FA0505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37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9">
            <a:extLst>
              <a:ext uri="{FF2B5EF4-FFF2-40B4-BE49-F238E27FC236}">
                <a16:creationId xmlns:a16="http://schemas.microsoft.com/office/drawing/2014/main" id="{BE0CFCB8-DF19-62DE-F245-641128CD5AD7}"/>
              </a:ext>
            </a:extLst>
          </p:cNvPr>
          <p:cNvSpPr txBox="1"/>
          <p:nvPr/>
        </p:nvSpPr>
        <p:spPr>
          <a:xfrm>
            <a:off x="514908" y="6429679"/>
            <a:ext cx="140906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  <a:hlinkClick r:id="rId4"/>
              </a:rPr>
              <a:t>www.quectel.com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6A01B7-90B2-9A37-AF2D-4F7A120F7B8A}"/>
              </a:ext>
            </a:extLst>
          </p:cNvPr>
          <p:cNvSpPr txBox="1"/>
          <p:nvPr/>
        </p:nvSpPr>
        <p:spPr>
          <a:xfrm>
            <a:off x="2287104" y="1864686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BA85B3-922B-C4BD-FAEE-B5F9BEB57B89}"/>
              </a:ext>
            </a:extLst>
          </p:cNvPr>
          <p:cNvSpPr txBox="1"/>
          <p:nvPr/>
        </p:nvSpPr>
        <p:spPr>
          <a:xfrm>
            <a:off x="8791539" y="1864686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3C5ADE-2599-8EA6-2730-35D0F1707183}"/>
              </a:ext>
            </a:extLst>
          </p:cNvPr>
          <p:cNvSpPr txBox="1"/>
          <p:nvPr/>
        </p:nvSpPr>
        <p:spPr>
          <a:xfrm>
            <a:off x="2287104" y="4463558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无需编译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3028F5-45A3-C700-046D-E9BBE1224FC7}"/>
              </a:ext>
            </a:extLst>
          </p:cNvPr>
          <p:cNvSpPr txBox="1"/>
          <p:nvPr/>
        </p:nvSpPr>
        <p:spPr>
          <a:xfrm>
            <a:off x="8791539" y="4463558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简单易学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C4D7C2-03B8-497F-0F61-81D87FF7DACE}"/>
              </a:ext>
            </a:extLst>
          </p:cNvPr>
          <p:cNvGrpSpPr/>
          <p:nvPr/>
        </p:nvGrpSpPr>
        <p:grpSpPr>
          <a:xfrm>
            <a:off x="4676770" y="2112951"/>
            <a:ext cx="3143260" cy="3143260"/>
            <a:chOff x="4624613" y="2466619"/>
            <a:chExt cx="2657014" cy="2657014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DFB2728-5726-0AF1-8F05-5558402E8D29}"/>
                </a:ext>
              </a:extLst>
            </p:cNvPr>
            <p:cNvSpPr/>
            <p:nvPr/>
          </p:nvSpPr>
          <p:spPr>
            <a:xfrm>
              <a:off x="4624613" y="2466619"/>
              <a:ext cx="2657014" cy="265701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iconfont-11790-5634810">
              <a:extLst>
                <a:ext uri="{FF2B5EF4-FFF2-40B4-BE49-F238E27FC236}">
                  <a16:creationId xmlns:a16="http://schemas.microsoft.com/office/drawing/2014/main" id="{78F7B04B-8A5F-02AF-A1CB-73BFBC79C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3120" y="2902373"/>
              <a:ext cx="1080000" cy="1078611"/>
            </a:xfrm>
            <a:custGeom>
              <a:avLst/>
              <a:gdLst>
                <a:gd name="T0" fmla="*/ 4263 w 11343"/>
                <a:gd name="T1" fmla="*/ 150 h 11330"/>
                <a:gd name="T2" fmla="*/ 2928 w 11343"/>
                <a:gd name="T3" fmla="*/ 1540 h 11330"/>
                <a:gd name="T4" fmla="*/ 2928 w 11343"/>
                <a:gd name="T5" fmla="*/ 2557 h 11330"/>
                <a:gd name="T6" fmla="*/ 5600 w 11343"/>
                <a:gd name="T7" fmla="*/ 2557 h 11330"/>
                <a:gd name="T8" fmla="*/ 5600 w 11343"/>
                <a:gd name="T9" fmla="*/ 2897 h 11330"/>
                <a:gd name="T10" fmla="*/ 1925 w 11343"/>
                <a:gd name="T11" fmla="*/ 2897 h 11330"/>
                <a:gd name="T12" fmla="*/ 255 w 11343"/>
                <a:gd name="T13" fmla="*/ 4253 h 11330"/>
                <a:gd name="T14" fmla="*/ 255 w 11343"/>
                <a:gd name="T15" fmla="*/ 6968 h 11330"/>
                <a:gd name="T16" fmla="*/ 1675 w 11343"/>
                <a:gd name="T17" fmla="*/ 8323 h 11330"/>
                <a:gd name="T18" fmla="*/ 2593 w 11343"/>
                <a:gd name="T19" fmla="*/ 8323 h 11330"/>
                <a:gd name="T20" fmla="*/ 2593 w 11343"/>
                <a:gd name="T21" fmla="*/ 7103 h 11330"/>
                <a:gd name="T22" fmla="*/ 4263 w 11343"/>
                <a:gd name="T23" fmla="*/ 5443 h 11330"/>
                <a:gd name="T24" fmla="*/ 6933 w 11343"/>
                <a:gd name="T25" fmla="*/ 5443 h 11330"/>
                <a:gd name="T26" fmla="*/ 8268 w 11343"/>
                <a:gd name="T27" fmla="*/ 4085 h 11330"/>
                <a:gd name="T28" fmla="*/ 8268 w 11343"/>
                <a:gd name="T29" fmla="*/ 1538 h 11330"/>
                <a:gd name="T30" fmla="*/ 6933 w 11343"/>
                <a:gd name="T31" fmla="*/ 148 h 11330"/>
                <a:gd name="T32" fmla="*/ 4263 w 11343"/>
                <a:gd name="T33" fmla="*/ 150 h 11330"/>
                <a:gd name="T34" fmla="*/ 4095 w 11343"/>
                <a:gd name="T35" fmla="*/ 860 h 11330"/>
                <a:gd name="T36" fmla="*/ 4598 w 11343"/>
                <a:gd name="T37" fmla="*/ 1370 h 11330"/>
                <a:gd name="T38" fmla="*/ 4095 w 11343"/>
                <a:gd name="T39" fmla="*/ 1877 h 11330"/>
                <a:gd name="T40" fmla="*/ 3593 w 11343"/>
                <a:gd name="T41" fmla="*/ 1370 h 11330"/>
                <a:gd name="T42" fmla="*/ 4095 w 11343"/>
                <a:gd name="T43" fmla="*/ 860 h 11330"/>
                <a:gd name="T44" fmla="*/ 8725 w 11343"/>
                <a:gd name="T45" fmla="*/ 2895 h 11330"/>
                <a:gd name="T46" fmla="*/ 8725 w 11343"/>
                <a:gd name="T47" fmla="*/ 4083 h 11330"/>
                <a:gd name="T48" fmla="*/ 7055 w 11343"/>
                <a:gd name="T49" fmla="*/ 5778 h 11330"/>
                <a:gd name="T50" fmla="*/ 4385 w 11343"/>
                <a:gd name="T51" fmla="*/ 5778 h 11330"/>
                <a:gd name="T52" fmla="*/ 3050 w 11343"/>
                <a:gd name="T53" fmla="*/ 7135 h 11330"/>
                <a:gd name="T54" fmla="*/ 3050 w 11343"/>
                <a:gd name="T55" fmla="*/ 9680 h 11330"/>
                <a:gd name="T56" fmla="*/ 4385 w 11343"/>
                <a:gd name="T57" fmla="*/ 11038 h 11330"/>
                <a:gd name="T58" fmla="*/ 7055 w 11343"/>
                <a:gd name="T59" fmla="*/ 11038 h 11330"/>
                <a:gd name="T60" fmla="*/ 8390 w 11343"/>
                <a:gd name="T61" fmla="*/ 9680 h 11330"/>
                <a:gd name="T62" fmla="*/ 8390 w 11343"/>
                <a:gd name="T63" fmla="*/ 8663 h 11330"/>
                <a:gd name="T64" fmla="*/ 5723 w 11343"/>
                <a:gd name="T65" fmla="*/ 8663 h 11330"/>
                <a:gd name="T66" fmla="*/ 5723 w 11343"/>
                <a:gd name="T67" fmla="*/ 8323 h 11330"/>
                <a:gd name="T68" fmla="*/ 9728 w 11343"/>
                <a:gd name="T69" fmla="*/ 8323 h 11330"/>
                <a:gd name="T70" fmla="*/ 11063 w 11343"/>
                <a:gd name="T71" fmla="*/ 6968 h 11330"/>
                <a:gd name="T72" fmla="*/ 11063 w 11343"/>
                <a:gd name="T73" fmla="*/ 4253 h 11330"/>
                <a:gd name="T74" fmla="*/ 9728 w 11343"/>
                <a:gd name="T75" fmla="*/ 2898 h 11330"/>
                <a:gd name="T76" fmla="*/ 8725 w 11343"/>
                <a:gd name="T77" fmla="*/ 2898 h 11330"/>
                <a:gd name="T78" fmla="*/ 8725 w 11343"/>
                <a:gd name="T79" fmla="*/ 2895 h 11330"/>
                <a:gd name="T80" fmla="*/ 7223 w 11343"/>
                <a:gd name="T81" fmla="*/ 9340 h 11330"/>
                <a:gd name="T82" fmla="*/ 7725 w 11343"/>
                <a:gd name="T83" fmla="*/ 9848 h 11330"/>
                <a:gd name="T84" fmla="*/ 7223 w 11343"/>
                <a:gd name="T85" fmla="*/ 10358 h 11330"/>
                <a:gd name="T86" fmla="*/ 6720 w 11343"/>
                <a:gd name="T87" fmla="*/ 9848 h 11330"/>
                <a:gd name="T88" fmla="*/ 7223 w 11343"/>
                <a:gd name="T89" fmla="*/ 9340 h 1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343" h="11330">
                  <a:moveTo>
                    <a:pt x="4263" y="150"/>
                  </a:moveTo>
                  <a:cubicBezTo>
                    <a:pt x="3133" y="350"/>
                    <a:pt x="2928" y="767"/>
                    <a:pt x="2928" y="1540"/>
                  </a:cubicBezTo>
                  <a:lnTo>
                    <a:pt x="2928" y="2557"/>
                  </a:lnTo>
                  <a:lnTo>
                    <a:pt x="5600" y="2557"/>
                  </a:lnTo>
                  <a:lnTo>
                    <a:pt x="5600" y="2897"/>
                  </a:lnTo>
                  <a:lnTo>
                    <a:pt x="1925" y="2897"/>
                  </a:lnTo>
                  <a:cubicBezTo>
                    <a:pt x="1148" y="2897"/>
                    <a:pt x="468" y="3365"/>
                    <a:pt x="255" y="4253"/>
                  </a:cubicBezTo>
                  <a:cubicBezTo>
                    <a:pt x="10" y="5270"/>
                    <a:pt x="0" y="5905"/>
                    <a:pt x="255" y="6968"/>
                  </a:cubicBezTo>
                  <a:cubicBezTo>
                    <a:pt x="445" y="7758"/>
                    <a:pt x="898" y="8323"/>
                    <a:pt x="1675" y="8323"/>
                  </a:cubicBezTo>
                  <a:lnTo>
                    <a:pt x="2593" y="8323"/>
                  </a:lnTo>
                  <a:lnTo>
                    <a:pt x="2593" y="7103"/>
                  </a:lnTo>
                  <a:cubicBezTo>
                    <a:pt x="2593" y="6220"/>
                    <a:pt x="3355" y="5443"/>
                    <a:pt x="4263" y="5443"/>
                  </a:cubicBezTo>
                  <a:lnTo>
                    <a:pt x="6933" y="5443"/>
                  </a:lnTo>
                  <a:cubicBezTo>
                    <a:pt x="7675" y="5443"/>
                    <a:pt x="8268" y="4830"/>
                    <a:pt x="8268" y="4085"/>
                  </a:cubicBezTo>
                  <a:lnTo>
                    <a:pt x="8268" y="1538"/>
                  </a:lnTo>
                  <a:cubicBezTo>
                    <a:pt x="8268" y="813"/>
                    <a:pt x="7658" y="270"/>
                    <a:pt x="6933" y="148"/>
                  </a:cubicBezTo>
                  <a:cubicBezTo>
                    <a:pt x="6038" y="0"/>
                    <a:pt x="5065" y="8"/>
                    <a:pt x="4263" y="150"/>
                  </a:cubicBezTo>
                  <a:close/>
                  <a:moveTo>
                    <a:pt x="4095" y="860"/>
                  </a:moveTo>
                  <a:cubicBezTo>
                    <a:pt x="4370" y="860"/>
                    <a:pt x="4598" y="1090"/>
                    <a:pt x="4598" y="1370"/>
                  </a:cubicBezTo>
                  <a:cubicBezTo>
                    <a:pt x="4598" y="1650"/>
                    <a:pt x="4373" y="1877"/>
                    <a:pt x="4095" y="1877"/>
                  </a:cubicBezTo>
                  <a:cubicBezTo>
                    <a:pt x="3818" y="1877"/>
                    <a:pt x="3593" y="1650"/>
                    <a:pt x="3593" y="1370"/>
                  </a:cubicBezTo>
                  <a:cubicBezTo>
                    <a:pt x="3595" y="1087"/>
                    <a:pt x="3818" y="860"/>
                    <a:pt x="4095" y="860"/>
                  </a:cubicBezTo>
                  <a:close/>
                  <a:moveTo>
                    <a:pt x="8725" y="2895"/>
                  </a:moveTo>
                  <a:lnTo>
                    <a:pt x="8725" y="4083"/>
                  </a:lnTo>
                  <a:cubicBezTo>
                    <a:pt x="8725" y="5003"/>
                    <a:pt x="7945" y="5778"/>
                    <a:pt x="7055" y="5778"/>
                  </a:cubicBezTo>
                  <a:lnTo>
                    <a:pt x="4385" y="5778"/>
                  </a:lnTo>
                  <a:cubicBezTo>
                    <a:pt x="3655" y="5778"/>
                    <a:pt x="3050" y="6403"/>
                    <a:pt x="3050" y="7135"/>
                  </a:cubicBezTo>
                  <a:lnTo>
                    <a:pt x="3050" y="9680"/>
                  </a:lnTo>
                  <a:cubicBezTo>
                    <a:pt x="3050" y="10405"/>
                    <a:pt x="3680" y="10830"/>
                    <a:pt x="4385" y="11038"/>
                  </a:cubicBezTo>
                  <a:cubicBezTo>
                    <a:pt x="5230" y="11285"/>
                    <a:pt x="6043" y="11330"/>
                    <a:pt x="7055" y="11038"/>
                  </a:cubicBezTo>
                  <a:cubicBezTo>
                    <a:pt x="7728" y="10843"/>
                    <a:pt x="8390" y="10450"/>
                    <a:pt x="8390" y="9680"/>
                  </a:cubicBezTo>
                  <a:lnTo>
                    <a:pt x="8390" y="8663"/>
                  </a:lnTo>
                  <a:lnTo>
                    <a:pt x="5723" y="8663"/>
                  </a:lnTo>
                  <a:lnTo>
                    <a:pt x="5723" y="8323"/>
                  </a:lnTo>
                  <a:lnTo>
                    <a:pt x="9728" y="8323"/>
                  </a:lnTo>
                  <a:cubicBezTo>
                    <a:pt x="10505" y="8323"/>
                    <a:pt x="10793" y="7780"/>
                    <a:pt x="11063" y="6968"/>
                  </a:cubicBezTo>
                  <a:cubicBezTo>
                    <a:pt x="11343" y="6130"/>
                    <a:pt x="11330" y="5325"/>
                    <a:pt x="11063" y="4253"/>
                  </a:cubicBezTo>
                  <a:cubicBezTo>
                    <a:pt x="10870" y="3480"/>
                    <a:pt x="10505" y="2898"/>
                    <a:pt x="9728" y="2898"/>
                  </a:cubicBezTo>
                  <a:lnTo>
                    <a:pt x="8725" y="2898"/>
                  </a:lnTo>
                  <a:lnTo>
                    <a:pt x="8725" y="2895"/>
                  </a:lnTo>
                  <a:close/>
                  <a:moveTo>
                    <a:pt x="7223" y="9340"/>
                  </a:moveTo>
                  <a:cubicBezTo>
                    <a:pt x="7500" y="9340"/>
                    <a:pt x="7725" y="9568"/>
                    <a:pt x="7725" y="9848"/>
                  </a:cubicBezTo>
                  <a:cubicBezTo>
                    <a:pt x="7725" y="10130"/>
                    <a:pt x="7500" y="10358"/>
                    <a:pt x="7223" y="10358"/>
                  </a:cubicBezTo>
                  <a:cubicBezTo>
                    <a:pt x="6948" y="10358"/>
                    <a:pt x="6720" y="10128"/>
                    <a:pt x="6720" y="9848"/>
                  </a:cubicBezTo>
                  <a:cubicBezTo>
                    <a:pt x="6723" y="9565"/>
                    <a:pt x="6948" y="9340"/>
                    <a:pt x="7223" y="9340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2D1FC-FC5E-607F-6F3F-9073D5D173CD}"/>
                </a:ext>
              </a:extLst>
            </p:cNvPr>
            <p:cNvSpPr txBox="1"/>
            <p:nvPr/>
          </p:nvSpPr>
          <p:spPr>
            <a:xfrm>
              <a:off x="5289698" y="4079789"/>
              <a:ext cx="1326842" cy="54634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嵌入式普及率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越来越高</a:t>
              </a:r>
            </a:p>
          </p:txBody>
        </p:sp>
      </p:grpSp>
      <p:sp>
        <p:nvSpPr>
          <p:cNvPr id="12" name="TextBox 16">
            <a:extLst>
              <a:ext uri="{FF2B5EF4-FFF2-40B4-BE49-F238E27FC236}">
                <a16:creationId xmlns:a16="http://schemas.microsoft.com/office/drawing/2014/main" id="{17BAA393-49E8-60F2-E872-81AEC4A7D85B}"/>
              </a:ext>
            </a:extLst>
          </p:cNvPr>
          <p:cNvSpPr txBox="1"/>
          <p:nvPr/>
        </p:nvSpPr>
        <p:spPr>
          <a:xfrm>
            <a:off x="2287104" y="2334945"/>
            <a:ext cx="2243775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应用代码无需改动，即可在多个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Quectel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物联网模组中无缝切换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11196526-38F6-F96F-FFB5-80665630F3EF}"/>
              </a:ext>
            </a:extLst>
          </p:cNvPr>
          <p:cNvSpPr txBox="1"/>
          <p:nvPr/>
        </p:nvSpPr>
        <p:spPr>
          <a:xfrm>
            <a:off x="8791539" y="2334945"/>
            <a:ext cx="2243775" cy="56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动态地加载脚本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应用升级更加方便灵活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BBADAD2F-BAA6-B884-B4BC-15C6E88EC88A}"/>
              </a:ext>
            </a:extLst>
          </p:cNvPr>
          <p:cNvSpPr txBox="1"/>
          <p:nvPr/>
        </p:nvSpPr>
        <p:spPr>
          <a:xfrm>
            <a:off x="8791539" y="4917603"/>
            <a:ext cx="2769693" cy="82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自然语言编程，像写文章一样写代码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丰富的应用框架，编程菜鸟也能做产品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面向对象设计，不会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也能轻松做开发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633EDB6D-6EE2-F040-A716-866128020B9A}"/>
              </a:ext>
            </a:extLst>
          </p:cNvPr>
          <p:cNvSpPr txBox="1"/>
          <p:nvPr/>
        </p:nvSpPr>
        <p:spPr>
          <a:xfrm>
            <a:off x="2287104" y="4917603"/>
            <a:ext cx="2243775" cy="56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无需编译、所“写”即所“得”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编写调试一体化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标题 2">
            <a:extLst>
              <a:ext uri="{FF2B5EF4-FFF2-40B4-BE49-F238E27FC236}">
                <a16:creationId xmlns:a16="http://schemas.microsoft.com/office/drawing/2014/main" id="{82DD986D-570D-35BA-4F1C-7051E7FA6B52}"/>
              </a:ext>
            </a:extLst>
          </p:cNvPr>
          <p:cNvSpPr txBox="1">
            <a:spLocks/>
          </p:cNvSpPr>
          <p:nvPr/>
        </p:nvSpPr>
        <p:spPr>
          <a:xfrm>
            <a:off x="666850" y="546856"/>
            <a:ext cx="10515600" cy="52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智能电表方案的开发语言</a:t>
            </a:r>
            <a:r>
              <a:rPr lang="en-US" altLang="zh-CN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en-US" altLang="zh-CN" sz="28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QuecPython</a:t>
            </a:r>
            <a:endParaRPr lang="en-US" altLang="zh-CN" sz="28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C07D13C3-3DBB-105A-DBE8-29649ED8F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4771" y="1913224"/>
            <a:ext cx="723900" cy="76200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E933D4E4-1FF2-1C44-64E4-13B534587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921" y="1946562"/>
            <a:ext cx="695325" cy="695325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0EB0A5E5-3805-3234-0EB6-102FD2F5B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6671" y="4450604"/>
            <a:ext cx="800100" cy="62865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772AC004-3447-4B3D-399A-A25D7A129B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94496" y="4450604"/>
            <a:ext cx="638175" cy="704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35028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44248;"/>
  <p:tag name="ISLIDE.ICON" val="#402549;#120039;#403822;#59451;#380066;#77382;#400704;#16838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6,&quot;width&quot;:554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44248;"/>
  <p:tag name="ISLIDE.ICON" val="#402549;#120039;#403822;#59451;#380066;#77382;#400704;#16838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44248;"/>
  <p:tag name="ISLIDE.ICON" val="#402549;#120039;#403822;#59451;#380066;#77382;#400704;#168382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44248;"/>
  <p:tag name="ISLIDE.ICON" val="#402549;#120039;#403822;#59451;#380066;#77382;#400704;#168382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6,&quot;width&quot;:554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844248;"/>
  <p:tag name="ISLIDE.ICON" val="#402549;#120039;#403822;#59451;#380066;#77382;#400704;#168382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01314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8898</TotalTime>
  <Words>742</Words>
  <Application>Microsoft Office PowerPoint</Application>
  <PresentationFormat>宽屏</PresentationFormat>
  <Paragraphs>188</Paragraphs>
  <Slides>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PingFang SC</vt:lpstr>
      <vt:lpstr>微软雅黑</vt:lpstr>
      <vt:lpstr>等线</vt:lpstr>
      <vt:lpstr>黑体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移联万物，志高行远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Shipley</dc:creator>
  <cp:lastModifiedBy>Chavis Chen(陈驰)</cp:lastModifiedBy>
  <cp:revision>1085</cp:revision>
  <dcterms:created xsi:type="dcterms:W3CDTF">2022-04-01T09:14:04Z</dcterms:created>
  <dcterms:modified xsi:type="dcterms:W3CDTF">2022-11-30T11:29:59Z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2022-04-01T00:00:00Z</vt:filetime>
  </property>
</Properties>
</file>